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64" r:id="rId2"/>
    <p:sldId id="269" r:id="rId3"/>
    <p:sldId id="268" r:id="rId4"/>
    <p:sldId id="267" r:id="rId5"/>
    <p:sldId id="270" r:id="rId6"/>
  </p:sldIdLst>
  <p:sldSz cx="7559675" cy="10439400"/>
  <p:notesSz cx="6735763" cy="9866313"/>
  <p:defaultTextStyle>
    <a:defPPr>
      <a:defRPr lang="ja-JP"/>
    </a:defPPr>
    <a:lvl1pPr marL="0" algn="l" defTabSz="981523" rtl="0" eaLnBrk="1" latinLnBrk="0" hangingPunct="1">
      <a:defRPr kumimoji="1" sz="1932" kern="1200">
        <a:solidFill>
          <a:schemeClr val="tx1"/>
        </a:solidFill>
        <a:latin typeface="+mn-lt"/>
        <a:ea typeface="+mn-ea"/>
        <a:cs typeface="+mn-cs"/>
      </a:defRPr>
    </a:lvl1pPr>
    <a:lvl2pPr marL="490761" algn="l" defTabSz="981523" rtl="0" eaLnBrk="1" latinLnBrk="0" hangingPunct="1">
      <a:defRPr kumimoji="1" sz="1932" kern="1200">
        <a:solidFill>
          <a:schemeClr val="tx1"/>
        </a:solidFill>
        <a:latin typeface="+mn-lt"/>
        <a:ea typeface="+mn-ea"/>
        <a:cs typeface="+mn-cs"/>
      </a:defRPr>
    </a:lvl2pPr>
    <a:lvl3pPr marL="981523" algn="l" defTabSz="981523" rtl="0" eaLnBrk="1" latinLnBrk="0" hangingPunct="1">
      <a:defRPr kumimoji="1" sz="1932" kern="1200">
        <a:solidFill>
          <a:schemeClr val="tx1"/>
        </a:solidFill>
        <a:latin typeface="+mn-lt"/>
        <a:ea typeface="+mn-ea"/>
        <a:cs typeface="+mn-cs"/>
      </a:defRPr>
    </a:lvl3pPr>
    <a:lvl4pPr marL="1472285" algn="l" defTabSz="981523" rtl="0" eaLnBrk="1" latinLnBrk="0" hangingPunct="1">
      <a:defRPr kumimoji="1" sz="1932" kern="1200">
        <a:solidFill>
          <a:schemeClr val="tx1"/>
        </a:solidFill>
        <a:latin typeface="+mn-lt"/>
        <a:ea typeface="+mn-ea"/>
        <a:cs typeface="+mn-cs"/>
      </a:defRPr>
    </a:lvl4pPr>
    <a:lvl5pPr marL="1963045" algn="l" defTabSz="981523" rtl="0" eaLnBrk="1" latinLnBrk="0" hangingPunct="1">
      <a:defRPr kumimoji="1" sz="1932" kern="1200">
        <a:solidFill>
          <a:schemeClr val="tx1"/>
        </a:solidFill>
        <a:latin typeface="+mn-lt"/>
        <a:ea typeface="+mn-ea"/>
        <a:cs typeface="+mn-cs"/>
      </a:defRPr>
    </a:lvl5pPr>
    <a:lvl6pPr marL="2453807" algn="l" defTabSz="981523" rtl="0" eaLnBrk="1" latinLnBrk="0" hangingPunct="1">
      <a:defRPr kumimoji="1" sz="1932" kern="1200">
        <a:solidFill>
          <a:schemeClr val="tx1"/>
        </a:solidFill>
        <a:latin typeface="+mn-lt"/>
        <a:ea typeface="+mn-ea"/>
        <a:cs typeface="+mn-cs"/>
      </a:defRPr>
    </a:lvl6pPr>
    <a:lvl7pPr marL="2944568" algn="l" defTabSz="981523" rtl="0" eaLnBrk="1" latinLnBrk="0" hangingPunct="1">
      <a:defRPr kumimoji="1" sz="1932" kern="1200">
        <a:solidFill>
          <a:schemeClr val="tx1"/>
        </a:solidFill>
        <a:latin typeface="+mn-lt"/>
        <a:ea typeface="+mn-ea"/>
        <a:cs typeface="+mn-cs"/>
      </a:defRPr>
    </a:lvl7pPr>
    <a:lvl8pPr marL="3435330" algn="l" defTabSz="981523" rtl="0" eaLnBrk="1" latinLnBrk="0" hangingPunct="1">
      <a:defRPr kumimoji="1" sz="1932" kern="1200">
        <a:solidFill>
          <a:schemeClr val="tx1"/>
        </a:solidFill>
        <a:latin typeface="+mn-lt"/>
        <a:ea typeface="+mn-ea"/>
        <a:cs typeface="+mn-cs"/>
      </a:defRPr>
    </a:lvl8pPr>
    <a:lvl9pPr marL="3926091" algn="l" defTabSz="981523"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7" userDrawn="1">
          <p15:clr>
            <a:srgbClr val="A4A3A4"/>
          </p15:clr>
        </p15:guide>
        <p15:guide id="2" pos="4445" userDrawn="1">
          <p15:clr>
            <a:srgbClr val="A4A3A4"/>
          </p15:clr>
        </p15:guide>
        <p15:guide id="3" orient="horz" pos="3288" userDrawn="1">
          <p15:clr>
            <a:srgbClr val="A4A3A4"/>
          </p15:clr>
        </p15:guide>
        <p15:guide id="4"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99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6" autoAdjust="0"/>
    <p:restoredTop sz="94604" autoAdjust="0"/>
  </p:normalViewPr>
  <p:slideViewPr>
    <p:cSldViewPr>
      <p:cViewPr>
        <p:scale>
          <a:sx n="130" d="100"/>
          <a:sy n="130" d="100"/>
        </p:scale>
        <p:origin x="600" y="96"/>
      </p:cViewPr>
      <p:guideLst>
        <p:guide orient="horz" pos="3187"/>
        <p:guide pos="4445"/>
        <p:guide orient="horz" pos="3288"/>
        <p:guide pos="238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6" tIns="45713" rIns="91426" bIns="45713" rtlCol="0"/>
          <a:lstStyle>
            <a:lvl1pPr algn="r">
              <a:defRPr sz="1200"/>
            </a:lvl1pPr>
          </a:lstStyle>
          <a:p>
            <a:fld id="{DD81B23E-5D6B-473A-BD2F-3599EA26FF2C}" type="datetimeFigureOut">
              <a:rPr kumimoji="1" lang="ja-JP" altLang="en-US" smtClean="0"/>
              <a:t>2021/2/15</a:t>
            </a:fld>
            <a:endParaRPr kumimoji="1" lang="ja-JP" altLang="en-US"/>
          </a:p>
        </p:txBody>
      </p:sp>
      <p:sp>
        <p:nvSpPr>
          <p:cNvPr id="4" name="スライド イメージ プレースホルダー 3"/>
          <p:cNvSpPr>
            <a:spLocks noGrp="1" noRot="1" noChangeAspect="1"/>
          </p:cNvSpPr>
          <p:nvPr>
            <p:ph type="sldImg" idx="2"/>
          </p:nvPr>
        </p:nvSpPr>
        <p:spPr>
          <a:xfrm>
            <a:off x="2163763" y="1233488"/>
            <a:ext cx="2408237" cy="33289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748214"/>
            <a:ext cx="5389563" cy="3884612"/>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6" tIns="45713" rIns="91426" bIns="45713" rtlCol="0" anchor="b"/>
          <a:lstStyle>
            <a:lvl1pPr algn="r">
              <a:defRPr sz="1200"/>
            </a:lvl1pPr>
          </a:lstStyle>
          <a:p>
            <a:fld id="{2620EEF8-ABF9-473B-ABEC-BA9635A24C90}" type="slidenum">
              <a:rPr kumimoji="1" lang="ja-JP" altLang="en-US" smtClean="0"/>
              <a:t>‹#›</a:t>
            </a:fld>
            <a:endParaRPr kumimoji="1" lang="ja-JP" altLang="en-US"/>
          </a:p>
        </p:txBody>
      </p:sp>
    </p:spTree>
    <p:extLst>
      <p:ext uri="{BB962C8B-B14F-4D97-AF65-F5344CB8AC3E}">
        <p14:creationId xmlns:p14="http://schemas.microsoft.com/office/powerpoint/2010/main" val="4156706203"/>
      </p:ext>
    </p:extLst>
  </p:cSld>
  <p:clrMap bg1="lt1" tx1="dk1" bg2="lt2" tx2="dk2" accent1="accent1" accent2="accent2" accent3="accent3" accent4="accent4" accent5="accent5" accent6="accent6" hlink="hlink" folHlink="folHlink"/>
  <p:notesStyle>
    <a:lvl1pPr marL="0" algn="l" defTabSz="981700" rtl="0" eaLnBrk="1" latinLnBrk="0" hangingPunct="1">
      <a:defRPr kumimoji="1" sz="1288" kern="1200">
        <a:solidFill>
          <a:schemeClr val="tx1"/>
        </a:solidFill>
        <a:latin typeface="+mn-lt"/>
        <a:ea typeface="+mn-ea"/>
        <a:cs typeface="+mn-cs"/>
      </a:defRPr>
    </a:lvl1pPr>
    <a:lvl2pPr marL="490850" algn="l" defTabSz="981700" rtl="0" eaLnBrk="1" latinLnBrk="0" hangingPunct="1">
      <a:defRPr kumimoji="1" sz="1288" kern="1200">
        <a:solidFill>
          <a:schemeClr val="tx1"/>
        </a:solidFill>
        <a:latin typeface="+mn-lt"/>
        <a:ea typeface="+mn-ea"/>
        <a:cs typeface="+mn-cs"/>
      </a:defRPr>
    </a:lvl2pPr>
    <a:lvl3pPr marL="981700" algn="l" defTabSz="981700" rtl="0" eaLnBrk="1" latinLnBrk="0" hangingPunct="1">
      <a:defRPr kumimoji="1" sz="1288" kern="1200">
        <a:solidFill>
          <a:schemeClr val="tx1"/>
        </a:solidFill>
        <a:latin typeface="+mn-lt"/>
        <a:ea typeface="+mn-ea"/>
        <a:cs typeface="+mn-cs"/>
      </a:defRPr>
    </a:lvl3pPr>
    <a:lvl4pPr marL="1472550" algn="l" defTabSz="981700" rtl="0" eaLnBrk="1" latinLnBrk="0" hangingPunct="1">
      <a:defRPr kumimoji="1" sz="1288" kern="1200">
        <a:solidFill>
          <a:schemeClr val="tx1"/>
        </a:solidFill>
        <a:latin typeface="+mn-lt"/>
        <a:ea typeface="+mn-ea"/>
        <a:cs typeface="+mn-cs"/>
      </a:defRPr>
    </a:lvl4pPr>
    <a:lvl5pPr marL="1963400" algn="l" defTabSz="981700" rtl="0" eaLnBrk="1" latinLnBrk="0" hangingPunct="1">
      <a:defRPr kumimoji="1" sz="1288" kern="1200">
        <a:solidFill>
          <a:schemeClr val="tx1"/>
        </a:solidFill>
        <a:latin typeface="+mn-lt"/>
        <a:ea typeface="+mn-ea"/>
        <a:cs typeface="+mn-cs"/>
      </a:defRPr>
    </a:lvl5pPr>
    <a:lvl6pPr marL="2454250" algn="l" defTabSz="981700" rtl="0" eaLnBrk="1" latinLnBrk="0" hangingPunct="1">
      <a:defRPr kumimoji="1" sz="1288" kern="1200">
        <a:solidFill>
          <a:schemeClr val="tx1"/>
        </a:solidFill>
        <a:latin typeface="+mn-lt"/>
        <a:ea typeface="+mn-ea"/>
        <a:cs typeface="+mn-cs"/>
      </a:defRPr>
    </a:lvl6pPr>
    <a:lvl7pPr marL="2945100" algn="l" defTabSz="981700" rtl="0" eaLnBrk="1" latinLnBrk="0" hangingPunct="1">
      <a:defRPr kumimoji="1" sz="1288" kern="1200">
        <a:solidFill>
          <a:schemeClr val="tx1"/>
        </a:solidFill>
        <a:latin typeface="+mn-lt"/>
        <a:ea typeface="+mn-ea"/>
        <a:cs typeface="+mn-cs"/>
      </a:defRPr>
    </a:lvl7pPr>
    <a:lvl8pPr marL="3435949" algn="l" defTabSz="981700" rtl="0" eaLnBrk="1" latinLnBrk="0" hangingPunct="1">
      <a:defRPr kumimoji="1" sz="1288" kern="1200">
        <a:solidFill>
          <a:schemeClr val="tx1"/>
        </a:solidFill>
        <a:latin typeface="+mn-lt"/>
        <a:ea typeface="+mn-ea"/>
        <a:cs typeface="+mn-cs"/>
      </a:defRPr>
    </a:lvl8pPr>
    <a:lvl9pPr marL="3926799" algn="l" defTabSz="981700" rtl="0" eaLnBrk="1" latinLnBrk="0" hangingPunct="1">
      <a:defRPr kumimoji="1" sz="128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242984"/>
            <a:ext cx="6425724" cy="223770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951" y="5915661"/>
            <a:ext cx="5291773" cy="2667846"/>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
        <p:nvSpPr>
          <p:cNvPr id="7" name="テキスト ボックス 6"/>
          <p:cNvSpPr txBox="1"/>
          <p:nvPr userDrawn="1"/>
        </p:nvSpPr>
        <p:spPr>
          <a:xfrm>
            <a:off x="1" y="2"/>
            <a:ext cx="922320" cy="461649"/>
          </a:xfrm>
          <a:prstGeom prst="rect">
            <a:avLst/>
          </a:prstGeom>
          <a:noFill/>
        </p:spPr>
        <p:txBody>
          <a:bodyPr wrap="square" lIns="91423" tIns="45712" rIns="91423" bIns="45712" rtlCol="0">
            <a:spAutoFit/>
          </a:bodyPr>
          <a:lstStyle/>
          <a:p>
            <a:r>
              <a:rPr kumimoji="1" lang="ja-JP" altLang="en-US" sz="1200" dirty="0"/>
              <a:t>機密性○情報</a:t>
            </a:r>
          </a:p>
        </p:txBody>
      </p:sp>
      <p:sp>
        <p:nvSpPr>
          <p:cNvPr id="8" name="テキスト ボックス 7"/>
          <p:cNvSpPr txBox="1"/>
          <p:nvPr userDrawn="1"/>
        </p:nvSpPr>
        <p:spPr>
          <a:xfrm>
            <a:off x="6935014" y="2"/>
            <a:ext cx="624662" cy="461649"/>
          </a:xfrm>
          <a:prstGeom prst="rect">
            <a:avLst/>
          </a:prstGeom>
          <a:noFill/>
        </p:spPr>
        <p:txBody>
          <a:bodyPr wrap="square" lIns="91423" tIns="45712" rIns="91423" bIns="45712" rtlCol="0">
            <a:spAutoFit/>
          </a:bodyPr>
          <a:lstStyle/>
          <a:p>
            <a:r>
              <a:rPr kumimoji="1" lang="ja-JP" altLang="en-US" sz="1200" dirty="0"/>
              <a:t>○○限り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18063"/>
            <a:ext cx="1700927" cy="8907322"/>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77984" y="418063"/>
            <a:ext cx="4976786" cy="890732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708282"/>
            <a:ext cx="6425724" cy="2073381"/>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97162" y="4424666"/>
            <a:ext cx="6425724" cy="228361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377984" y="2435862"/>
            <a:ext cx="3338856" cy="68895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35862"/>
            <a:ext cx="3338856" cy="68895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77987" y="2336785"/>
            <a:ext cx="3340169" cy="973860"/>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77987" y="3310643"/>
            <a:ext cx="3340169" cy="60147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3" y="2336785"/>
            <a:ext cx="3341481" cy="973860"/>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840213" y="3310643"/>
            <a:ext cx="3341481" cy="60147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8" y="415645"/>
            <a:ext cx="2487081" cy="1768899"/>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955625" y="415645"/>
            <a:ext cx="4226069" cy="89097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8" y="2184543"/>
            <a:ext cx="2487081" cy="7140840"/>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307581"/>
            <a:ext cx="4535805" cy="86270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481749" y="932778"/>
            <a:ext cx="4535805" cy="626364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r>
              <a:rPr kumimoji="1" lang="ja-JP" altLang="en-US" dirty="0"/>
              <a:t>アイコンをクリックして図を追加</a:t>
            </a:r>
          </a:p>
        </p:txBody>
      </p:sp>
      <p:sp>
        <p:nvSpPr>
          <p:cNvPr id="4" name="テキスト プレースホルダ 3"/>
          <p:cNvSpPr>
            <a:spLocks noGrp="1"/>
          </p:cNvSpPr>
          <p:nvPr>
            <p:ph type="body" sz="half" idx="2"/>
          </p:nvPr>
        </p:nvSpPr>
        <p:spPr>
          <a:xfrm>
            <a:off x="1481749" y="8170283"/>
            <a:ext cx="4535805" cy="1225178"/>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2021/2/15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7984" y="418060"/>
            <a:ext cx="6803708" cy="1739900"/>
          </a:xfrm>
          <a:prstGeom prst="rect">
            <a:avLst/>
          </a:prstGeom>
        </p:spPr>
        <p:txBody>
          <a:bodyPr vert="horz" lIns="91423" tIns="45712" rIns="91423" bIns="45712"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7984" y="2435862"/>
            <a:ext cx="6803708" cy="6889521"/>
          </a:xfrm>
          <a:prstGeom prst="rect">
            <a:avLst/>
          </a:prstGeom>
        </p:spPr>
        <p:txBody>
          <a:bodyPr vert="horz" lIns="91423" tIns="45712" rIns="91423" bIns="4571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7984" y="9675780"/>
            <a:ext cx="1763924" cy="555802"/>
          </a:xfrm>
          <a:prstGeom prst="rect">
            <a:avLst/>
          </a:prstGeom>
        </p:spPr>
        <p:txBody>
          <a:bodyPr vert="horz" lIns="91423" tIns="45712" rIns="91423" bIns="45712" rtlCol="0" anchor="ctr"/>
          <a:lstStyle>
            <a:lvl1pPr algn="l">
              <a:defRPr sz="1200">
                <a:solidFill>
                  <a:schemeClr val="tx1">
                    <a:tint val="75000"/>
                  </a:schemeClr>
                </a:solidFill>
              </a:defRPr>
            </a:lvl1pPr>
          </a:lstStyle>
          <a:p>
            <a:fld id="{6B61C509-C240-40A6-BB1A-64BE214C778E}" type="datetimeFigureOut">
              <a:rPr kumimoji="1" lang="ja-JP" altLang="en-US" smtClean="0"/>
              <a:pPr/>
              <a:t>2021/2/15</a:t>
            </a:fld>
            <a:endParaRPr kumimoji="1" lang="ja-JP" altLang="en-US" dirty="0"/>
          </a:p>
        </p:txBody>
      </p:sp>
      <p:sp>
        <p:nvSpPr>
          <p:cNvPr id="5" name="フッター プレースホルダ 4"/>
          <p:cNvSpPr>
            <a:spLocks noGrp="1"/>
          </p:cNvSpPr>
          <p:nvPr>
            <p:ph type="ftr" sz="quarter" idx="3"/>
          </p:nvPr>
        </p:nvSpPr>
        <p:spPr>
          <a:xfrm>
            <a:off x="2582889" y="9675780"/>
            <a:ext cx="2393897" cy="555802"/>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5417767" y="9675780"/>
            <a:ext cx="1763924" cy="555802"/>
          </a:xfrm>
          <a:prstGeom prst="rect">
            <a:avLst/>
          </a:prstGeom>
        </p:spPr>
        <p:txBody>
          <a:bodyPr vert="horz" lIns="91423" tIns="45712" rIns="91423" bIns="45712"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20324" y="415796"/>
            <a:ext cx="6815897" cy="419670"/>
          </a:xfrm>
          <a:prstGeom prst="rect">
            <a:avLst/>
          </a:prstGeom>
          <a:noFill/>
          <a:ln w="38100">
            <a:solidFill>
              <a:schemeClr val="tx1"/>
            </a:solidFill>
          </a:ln>
        </p:spPr>
        <p:txBody>
          <a:bodyPr wrap="square" rtlCol="0" anchor="ctr">
            <a:noAutofit/>
          </a:bodyPr>
          <a:lstStyle/>
          <a:p>
            <a:pPr algn="ctr"/>
            <a:r>
              <a:rPr lang="ja-JP" altLang="en-US" cap="all" dirty="0">
                <a:ln w="9000" cmpd="sng">
                  <a:noFill/>
                  <a:prstDash val="solid"/>
                </a:ln>
                <a:effectLst/>
                <a:ea typeface="ＤＦ特太ゴシック体" panose="02010609000101010101" pitchFamily="1" charset="-128"/>
              </a:rPr>
              <a:t>新市場開拓に向けた水田リノベーション事業 取組計画書</a:t>
            </a:r>
            <a:endParaRPr lang="en-US" altLang="ja-JP" cap="all" dirty="0">
              <a:ln w="9000" cmpd="sng">
                <a:noFill/>
                <a:prstDash val="solid"/>
              </a:ln>
              <a:effectLst/>
              <a:ea typeface="ＤＦ特太ゴシック体" panose="02010609000101010101" pitchFamily="1"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49242467"/>
              </p:ext>
            </p:extLst>
          </p:nvPr>
        </p:nvGraphicFramePr>
        <p:xfrm>
          <a:off x="765529" y="2048300"/>
          <a:ext cx="6021881" cy="1292112"/>
        </p:xfrm>
        <a:graphic>
          <a:graphicData uri="http://schemas.openxmlformats.org/drawingml/2006/table">
            <a:tbl>
              <a:tblPr firstRow="1" firstCol="1" bandRow="1"/>
              <a:tblGrid>
                <a:gridCol w="1656387">
                  <a:extLst>
                    <a:ext uri="{9D8B030D-6E8A-4147-A177-3AD203B41FA5}">
                      <a16:colId xmlns:a16="http://schemas.microsoft.com/office/drawing/2014/main" val="20000"/>
                    </a:ext>
                  </a:extLst>
                </a:gridCol>
                <a:gridCol w="4365494">
                  <a:extLst>
                    <a:ext uri="{9D8B030D-6E8A-4147-A177-3AD203B41FA5}">
                      <a16:colId xmlns:a16="http://schemas.microsoft.com/office/drawing/2014/main" val="20001"/>
                    </a:ext>
                  </a:extLst>
                </a:gridCol>
              </a:tblGrid>
              <a:tr h="151340">
                <a:tc>
                  <a:txBody>
                    <a:bodyPr/>
                    <a:lstStyle/>
                    <a:p>
                      <a:pPr algn="ctr">
                        <a:spcAft>
                          <a:spcPts val="0"/>
                        </a:spcAft>
                      </a:pPr>
                      <a:r>
                        <a:rPr lang="ja-JP" sz="1000" kern="100" dirty="0">
                          <a:effectLst/>
                          <a:latin typeface="Century"/>
                          <a:ea typeface="ＭＳ ゴシック"/>
                          <a:cs typeface="Times New Roman"/>
                        </a:rPr>
                        <a:t>ﾌﾘｶﾞﾅ</a:t>
                      </a:r>
                      <a:endParaRPr lang="ja-JP" sz="1000" kern="100" dirty="0">
                        <a:effectLst/>
                        <a:latin typeface="Century"/>
                        <a:ea typeface="ＭＳ 明朝"/>
                        <a:cs typeface="Times New Roman"/>
                      </a:endParaRPr>
                    </a:p>
                  </a:txBody>
                  <a:tcPr marL="66000" marR="6600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00" kern="100" dirty="0">
                          <a:effectLst/>
                          <a:latin typeface="ＭＳ ゴシック"/>
                          <a:ea typeface="ＭＳ 明朝"/>
                          <a:cs typeface="Times New Roman"/>
                        </a:rPr>
                        <a:t> </a:t>
                      </a:r>
                      <a:endParaRPr lang="ja-JP" sz="1000" kern="100" dirty="0">
                        <a:effectLst/>
                        <a:latin typeface="Century"/>
                        <a:ea typeface="ＭＳ 明朝"/>
                        <a:cs typeface="Times New Roman"/>
                      </a:endParaRPr>
                    </a:p>
                  </a:txBody>
                  <a:tcPr marL="66000" marR="6600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306283">
                <a:tc>
                  <a:txBody>
                    <a:bodyPr/>
                    <a:lstStyle/>
                    <a:p>
                      <a:pPr algn="ctr">
                        <a:spcAft>
                          <a:spcPts val="0"/>
                        </a:spcAft>
                      </a:pPr>
                      <a:r>
                        <a:rPr lang="ja-JP" sz="1000" kern="100" dirty="0">
                          <a:effectLst/>
                          <a:latin typeface="Century"/>
                          <a:ea typeface="ＭＳ ゴシック"/>
                          <a:cs typeface="Times New Roman"/>
                        </a:rPr>
                        <a:t>氏名又は法人・組織名</a:t>
                      </a:r>
                      <a:endParaRPr lang="ja-JP" sz="1000" kern="100" dirty="0">
                        <a:effectLst/>
                        <a:latin typeface="Century"/>
                        <a:ea typeface="ＭＳ 明朝"/>
                        <a:cs typeface="Times New Roman"/>
                      </a:endParaRPr>
                    </a:p>
                  </a:txBody>
                  <a:tcPr marL="66000" marR="6600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kern="100" dirty="0">
                          <a:effectLst/>
                          <a:latin typeface="ＭＳ ゴシック"/>
                          <a:ea typeface="ＭＳ 明朝"/>
                          <a:cs typeface="Times New Roman"/>
                        </a:rPr>
                        <a:t> </a:t>
                      </a:r>
                      <a:endParaRPr lang="ja-JP" sz="1000" kern="100" dirty="0">
                        <a:effectLst/>
                        <a:latin typeface="Century"/>
                        <a:ea typeface="ＭＳ 明朝"/>
                        <a:cs typeface="Times New Roman"/>
                      </a:endParaRPr>
                    </a:p>
                  </a:txBody>
                  <a:tcPr marL="66000" marR="6600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1340">
                <a:tc>
                  <a:txBody>
                    <a:bodyPr/>
                    <a:lstStyle/>
                    <a:p>
                      <a:pPr algn="ctr">
                        <a:spcAft>
                          <a:spcPts val="0"/>
                        </a:spcAft>
                      </a:pPr>
                      <a:r>
                        <a:rPr lang="ja-JP" sz="1000" kern="100" dirty="0">
                          <a:effectLst/>
                          <a:latin typeface="Century"/>
                          <a:ea typeface="ＭＳ ゴシック"/>
                          <a:cs typeface="Times New Roman"/>
                        </a:rPr>
                        <a:t>ﾌﾘｶﾞﾅ</a:t>
                      </a:r>
                      <a:endParaRPr lang="ja-JP" sz="1000" kern="100" dirty="0">
                        <a:effectLst/>
                        <a:latin typeface="Century"/>
                        <a:ea typeface="ＭＳ 明朝"/>
                        <a:cs typeface="Times New Roman"/>
                      </a:endParaRPr>
                    </a:p>
                  </a:txBody>
                  <a:tcPr marL="66000" marR="6600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00" kern="100" dirty="0">
                          <a:effectLst/>
                          <a:latin typeface="ＭＳ ゴシック"/>
                          <a:ea typeface="ＭＳ 明朝"/>
                          <a:cs typeface="Times New Roman"/>
                        </a:rPr>
                        <a:t> </a:t>
                      </a:r>
                      <a:endParaRPr lang="ja-JP" sz="1000" kern="100" dirty="0">
                        <a:effectLst/>
                        <a:latin typeface="Century"/>
                        <a:ea typeface="ＭＳ 明朝"/>
                        <a:cs typeface="Times New Roman"/>
                      </a:endParaRPr>
                    </a:p>
                  </a:txBody>
                  <a:tcPr marL="66000" marR="6600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306283">
                <a:tc>
                  <a:txBody>
                    <a:bodyPr/>
                    <a:lstStyle/>
                    <a:p>
                      <a:pPr algn="ctr">
                        <a:spcAft>
                          <a:spcPts val="0"/>
                        </a:spcAft>
                      </a:pPr>
                      <a:r>
                        <a:rPr lang="ja-JP" sz="1000" kern="100" dirty="0">
                          <a:effectLst/>
                          <a:latin typeface="Century"/>
                          <a:ea typeface="ＭＳ ゴシック"/>
                          <a:cs typeface="Times New Roman"/>
                        </a:rPr>
                        <a:t>代表者氏名</a:t>
                      </a:r>
                      <a:r>
                        <a:rPr lang="en-US" sz="800" kern="100" dirty="0">
                          <a:effectLst/>
                          <a:latin typeface="ＭＳ ゴシック"/>
                          <a:ea typeface="ＭＳ 明朝"/>
                          <a:cs typeface="Times New Roman"/>
                        </a:rPr>
                        <a:t>(</a:t>
                      </a:r>
                      <a:r>
                        <a:rPr lang="ja-JP" sz="800" kern="100" dirty="0">
                          <a:effectLst/>
                          <a:latin typeface="Century"/>
                          <a:ea typeface="ＭＳ ゴシック"/>
                          <a:cs typeface="Times New Roman"/>
                        </a:rPr>
                        <a:t>法人・組織のみ</a:t>
                      </a:r>
                      <a:r>
                        <a:rPr lang="en-US" sz="800" kern="100" dirty="0">
                          <a:effectLst/>
                          <a:latin typeface="Century"/>
                          <a:ea typeface="ＭＳ ゴシック"/>
                          <a:cs typeface="Times New Roman"/>
                        </a:rPr>
                        <a:t>)</a:t>
                      </a:r>
                      <a:endParaRPr lang="ja-JP" sz="1000" kern="100" dirty="0">
                        <a:effectLst/>
                        <a:latin typeface="Century"/>
                        <a:ea typeface="ＭＳ 明朝"/>
                        <a:cs typeface="Times New Roman"/>
                      </a:endParaRPr>
                    </a:p>
                  </a:txBody>
                  <a:tcPr marL="66000" marR="6600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kern="100" dirty="0">
                          <a:effectLst/>
                          <a:latin typeface="ＭＳ ゴシック"/>
                          <a:ea typeface="ＭＳ 明朝"/>
                          <a:cs typeface="Times New Roman"/>
                        </a:rPr>
                        <a:t> </a:t>
                      </a:r>
                      <a:endParaRPr lang="ja-JP" sz="1000" kern="100" dirty="0">
                        <a:effectLst/>
                        <a:latin typeface="Century"/>
                        <a:ea typeface="ＭＳ 明朝"/>
                        <a:cs typeface="Times New Roman"/>
                      </a:endParaRPr>
                    </a:p>
                  </a:txBody>
                  <a:tcPr marL="66000" marR="6600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746">
                <a:tc>
                  <a:txBody>
                    <a:bodyPr/>
                    <a:lstStyle/>
                    <a:p>
                      <a:pPr algn="ctr">
                        <a:spcAft>
                          <a:spcPts val="0"/>
                        </a:spcAft>
                      </a:pPr>
                      <a:r>
                        <a:rPr lang="ja-JP" sz="1000" kern="100" dirty="0">
                          <a:effectLst/>
                          <a:latin typeface="Century"/>
                          <a:ea typeface="ＭＳ ゴシック"/>
                          <a:cs typeface="Times New Roman"/>
                        </a:rPr>
                        <a:t>住　所</a:t>
                      </a:r>
                      <a:endParaRPr lang="ja-JP" sz="1000" kern="100" dirty="0">
                        <a:effectLst/>
                        <a:latin typeface="Century"/>
                        <a:ea typeface="ＭＳ 明朝"/>
                        <a:cs typeface="Times New Roman"/>
                      </a:endParaRPr>
                    </a:p>
                  </a:txBody>
                  <a:tcPr marL="66000" marR="6600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200"/>
                        </a:lnSpc>
                        <a:spcAft>
                          <a:spcPts val="0"/>
                        </a:spcAft>
                      </a:pPr>
                      <a:r>
                        <a:rPr lang="en-US" sz="1000" kern="100" dirty="0">
                          <a:effectLst/>
                          <a:latin typeface="ＭＳ ゴシック"/>
                          <a:ea typeface="ＭＳ 明朝"/>
                          <a:cs typeface="Times New Roman"/>
                        </a:rPr>
                        <a:t> </a:t>
                      </a:r>
                      <a:endParaRPr lang="ja-JP" sz="1000" kern="100" dirty="0">
                        <a:effectLst/>
                        <a:latin typeface="Century"/>
                        <a:ea typeface="ＭＳ 明朝"/>
                        <a:cs typeface="Times New Roman"/>
                      </a:endParaRPr>
                    </a:p>
                    <a:p>
                      <a:pPr algn="just">
                        <a:lnSpc>
                          <a:spcPts val="900"/>
                        </a:lnSpc>
                        <a:spcAft>
                          <a:spcPts val="0"/>
                        </a:spcAft>
                      </a:pPr>
                      <a:r>
                        <a:rPr lang="ja-JP" sz="1000" kern="100" dirty="0">
                          <a:effectLst/>
                          <a:latin typeface="Century"/>
                          <a:ea typeface="ＭＳ ゴシック"/>
                          <a:cs typeface="Times New Roman"/>
                        </a:rPr>
                        <a:t>（〒　　　－　　　　）</a:t>
                      </a:r>
                      <a:endParaRPr lang="ja-JP" sz="1000" kern="100" dirty="0">
                        <a:effectLst/>
                        <a:latin typeface="Century"/>
                        <a:ea typeface="ＭＳ 明朝"/>
                        <a:cs typeface="Times New Roman"/>
                      </a:endParaRPr>
                    </a:p>
                  </a:txBody>
                  <a:tcPr marL="66000" marR="6600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350837" y="1694695"/>
            <a:ext cx="2016224" cy="338554"/>
          </a:xfrm>
          <a:prstGeom prst="rect">
            <a:avLst/>
          </a:prstGeom>
          <a:noFill/>
        </p:spPr>
        <p:txBody>
          <a:bodyPr wrap="square" rtlCol="0">
            <a:spAutoFit/>
          </a:bodyPr>
          <a:lstStyle/>
          <a:p>
            <a:r>
              <a:rPr lang="ja-JP" altLang="en-US" sz="1600" dirty="0">
                <a:ea typeface="ＤＦ特太ゴシック体" panose="02010609000101010101" pitchFamily="1" charset="-128"/>
              </a:rPr>
              <a:t>１．申込者　</a:t>
            </a:r>
            <a:r>
              <a:rPr lang="ja-JP" altLang="en-US" sz="1600" dirty="0">
                <a:solidFill>
                  <a:srgbClr val="FF0000"/>
                </a:solidFill>
                <a:ea typeface="ＤＦ特太ゴシック体" panose="02010609000101010101" pitchFamily="1" charset="-128"/>
              </a:rPr>
              <a:t>必須</a:t>
            </a:r>
          </a:p>
        </p:txBody>
      </p:sp>
      <p:sp>
        <p:nvSpPr>
          <p:cNvPr id="11" name="テキスト ボックス 10"/>
          <p:cNvSpPr txBox="1"/>
          <p:nvPr/>
        </p:nvSpPr>
        <p:spPr>
          <a:xfrm>
            <a:off x="420324" y="1433085"/>
            <a:ext cx="5935626" cy="338554"/>
          </a:xfrm>
          <a:prstGeom prst="rect">
            <a:avLst/>
          </a:prstGeom>
          <a:noFill/>
        </p:spPr>
        <p:txBody>
          <a:bodyPr wrap="square" rtlCol="0">
            <a:spAutoFit/>
          </a:bodyPr>
          <a:lstStyle/>
          <a:p>
            <a:r>
              <a:rPr lang="ja-JP" altLang="en-US" sz="1600" u="sng" dirty="0">
                <a:ea typeface="ＤＦ特太ゴシック体" panose="02010609000101010101" pitchFamily="1" charset="-128"/>
              </a:rPr>
              <a:t>　　</a:t>
            </a:r>
            <a:r>
              <a:rPr lang="ja-JP" altLang="en-US" sz="1600" u="sng" dirty="0" smtClean="0">
                <a:ea typeface="ＤＦ特太ゴシック体" panose="02010609000101010101" pitchFamily="1" charset="-128"/>
              </a:rPr>
              <a:t>明和町農業再生</a:t>
            </a:r>
            <a:r>
              <a:rPr lang="ja-JP" altLang="en-US" sz="1600" u="sng" dirty="0">
                <a:ea typeface="ＤＦ特太ゴシック体" panose="02010609000101010101" pitchFamily="1" charset="-128"/>
              </a:rPr>
              <a:t>協</a:t>
            </a:r>
            <a:r>
              <a:rPr lang="ja-JP" altLang="en-US" sz="1600" u="sng" dirty="0" smtClean="0">
                <a:ea typeface="ＤＦ特太ゴシック体" panose="02010609000101010101" pitchFamily="1" charset="-128"/>
              </a:rPr>
              <a:t>議会長</a:t>
            </a:r>
            <a:r>
              <a:rPr lang="ja-JP" altLang="en-US" sz="1600" u="sng" dirty="0">
                <a:ea typeface="ＤＦ特太ゴシック体" panose="02010609000101010101" pitchFamily="1" charset="-128"/>
              </a:rPr>
              <a:t>　殿</a:t>
            </a:r>
          </a:p>
        </p:txBody>
      </p:sp>
      <p:sp>
        <p:nvSpPr>
          <p:cNvPr id="12" name="テキスト ボックス 11"/>
          <p:cNvSpPr txBox="1"/>
          <p:nvPr/>
        </p:nvSpPr>
        <p:spPr>
          <a:xfrm>
            <a:off x="1475580" y="902683"/>
            <a:ext cx="4608512" cy="348845"/>
          </a:xfrm>
          <a:prstGeom prst="rect">
            <a:avLst/>
          </a:prstGeom>
          <a:noFill/>
          <a:ln w="38100">
            <a:solidFill>
              <a:srgbClr val="FF0000"/>
            </a:solidFill>
          </a:ln>
        </p:spPr>
        <p:txBody>
          <a:bodyPr wrap="square" rtlCol="0" anchor="ctr">
            <a:noAutofit/>
          </a:bodyPr>
          <a:lstStyle/>
          <a:p>
            <a:pPr algn="ctr"/>
            <a:r>
              <a:rPr lang="ja-JP" altLang="en-US" sz="2000" cap="all" dirty="0">
                <a:ln w="9000" cmpd="sng">
                  <a:noFill/>
                  <a:prstDash val="solid"/>
                </a:ln>
                <a:solidFill>
                  <a:srgbClr val="FF0000"/>
                </a:solidFill>
                <a:ea typeface="ＤＦ特太ゴシック体" panose="02010609000101010101" pitchFamily="1" charset="-128"/>
              </a:rPr>
              <a:t>締切：令和</a:t>
            </a:r>
            <a:r>
              <a:rPr lang="ja-JP" altLang="en-US" sz="2000" cap="all" dirty="0" smtClean="0">
                <a:ln w="9000" cmpd="sng">
                  <a:noFill/>
                  <a:prstDash val="solid"/>
                </a:ln>
                <a:solidFill>
                  <a:srgbClr val="FF0000"/>
                </a:solidFill>
                <a:ea typeface="ＤＦ特太ゴシック体" panose="02010609000101010101" pitchFamily="1" charset="-128"/>
              </a:rPr>
              <a:t>３年２月</a:t>
            </a:r>
            <a:r>
              <a:rPr lang="ja-JP" altLang="en-US" sz="2000" cap="all" dirty="0" smtClean="0">
                <a:ln w="9000" cmpd="sng">
                  <a:noFill/>
                  <a:prstDash val="solid"/>
                </a:ln>
                <a:solidFill>
                  <a:srgbClr val="FF0000"/>
                </a:solidFill>
                <a:ea typeface="ＤＦ特太ゴシック体" panose="02010609000101010101" pitchFamily="1" charset="-128"/>
              </a:rPr>
              <a:t>２</a:t>
            </a:r>
            <a:r>
              <a:rPr lang="ja-JP" altLang="en-US" sz="2000" cap="all" dirty="0">
                <a:ln w="9000" cmpd="sng">
                  <a:noFill/>
                  <a:prstDash val="solid"/>
                </a:ln>
                <a:solidFill>
                  <a:srgbClr val="FF0000"/>
                </a:solidFill>
                <a:ea typeface="ＤＦ特太ゴシック体" panose="02010609000101010101" pitchFamily="1" charset="-128"/>
              </a:rPr>
              <a:t>６</a:t>
            </a:r>
            <a:r>
              <a:rPr lang="ja-JP" altLang="en-US" sz="2000" cap="all" dirty="0" smtClean="0">
                <a:ln w="9000" cmpd="sng">
                  <a:noFill/>
                  <a:prstDash val="solid"/>
                </a:ln>
                <a:solidFill>
                  <a:srgbClr val="FF0000"/>
                </a:solidFill>
                <a:ea typeface="ＤＦ特太ゴシック体" panose="02010609000101010101" pitchFamily="1" charset="-128"/>
              </a:rPr>
              <a:t>日（金）</a:t>
            </a:r>
            <a:endParaRPr lang="ja-JP" altLang="en-US" sz="2000" cap="all" dirty="0">
              <a:ln w="9000" cmpd="sng">
                <a:noFill/>
                <a:prstDash val="solid"/>
              </a:ln>
              <a:solidFill>
                <a:srgbClr val="FF0000"/>
              </a:solidFill>
              <a:ea typeface="ＤＦ特太ゴシック体" panose="02010609000101010101" pitchFamily="1" charset="-128"/>
            </a:endParaRPr>
          </a:p>
        </p:txBody>
      </p:sp>
      <p:sp>
        <p:nvSpPr>
          <p:cNvPr id="13" name="テキスト ボックス 12"/>
          <p:cNvSpPr txBox="1"/>
          <p:nvPr/>
        </p:nvSpPr>
        <p:spPr>
          <a:xfrm>
            <a:off x="1203724" y="1466705"/>
            <a:ext cx="5202336" cy="276999"/>
          </a:xfrm>
          <a:prstGeom prst="rect">
            <a:avLst/>
          </a:prstGeom>
          <a:noFill/>
        </p:spPr>
        <p:txBody>
          <a:bodyPr wrap="square" rtlCol="0">
            <a:spAutoFit/>
          </a:bodyPr>
          <a:lstStyle/>
          <a:p>
            <a:pPr algn="ctr"/>
            <a:r>
              <a:rPr lang="ja-JP" altLang="en-US" sz="1200" dirty="0">
                <a:latin typeface="+mj-ea"/>
                <a:ea typeface="+mj-ea"/>
              </a:rPr>
              <a:t>　</a:t>
            </a:r>
            <a:endParaRPr lang="en-US" altLang="ja-JP" sz="1200" dirty="0">
              <a:latin typeface="+mj-ea"/>
              <a:ea typeface="+mj-ea"/>
            </a:endParaRPr>
          </a:p>
        </p:txBody>
      </p:sp>
      <p:sp>
        <p:nvSpPr>
          <p:cNvPr id="15" name="正方形/長方形 14"/>
          <p:cNvSpPr/>
          <p:nvPr/>
        </p:nvSpPr>
        <p:spPr>
          <a:xfrm>
            <a:off x="683493" y="1237646"/>
            <a:ext cx="6264696" cy="261610"/>
          </a:xfrm>
          <a:prstGeom prst="rect">
            <a:avLst/>
          </a:prstGeom>
        </p:spPr>
        <p:txBody>
          <a:bodyPr wrap="square">
            <a:spAutoFit/>
          </a:bodyPr>
          <a:lstStyle/>
          <a:p>
            <a:pPr algn="ctr"/>
            <a:r>
              <a:rPr lang="en-US" altLang="ja-JP" sz="1100" dirty="0">
                <a:solidFill>
                  <a:srgbClr val="FF0000"/>
                </a:solidFill>
                <a:latin typeface="+mj-ea"/>
              </a:rPr>
              <a:t>※ </a:t>
            </a:r>
            <a:r>
              <a:rPr lang="ja-JP" altLang="en-US" sz="1100" dirty="0">
                <a:solidFill>
                  <a:srgbClr val="FF0000"/>
                </a:solidFill>
                <a:latin typeface="+mj-ea"/>
              </a:rPr>
              <a:t>必要事項を記入して、営農計画書を提出している地域農業再生協議会へ提出してください。</a:t>
            </a:r>
            <a:endParaRPr lang="en-US" altLang="ja-JP" sz="1100" dirty="0">
              <a:solidFill>
                <a:srgbClr val="FF0000"/>
              </a:solidFill>
              <a:latin typeface="+mj-ea"/>
            </a:endParaRPr>
          </a:p>
        </p:txBody>
      </p:sp>
      <p:sp>
        <p:nvSpPr>
          <p:cNvPr id="16" name="テキスト ボックス 15">
            <a:extLst>
              <a:ext uri="{FF2B5EF4-FFF2-40B4-BE49-F238E27FC236}">
                <a16:creationId xmlns:a16="http://schemas.microsoft.com/office/drawing/2014/main" id="{C1B4937F-58F5-49BB-8C0C-E87737DC8AD7}"/>
              </a:ext>
            </a:extLst>
          </p:cNvPr>
          <p:cNvSpPr txBox="1"/>
          <p:nvPr/>
        </p:nvSpPr>
        <p:spPr>
          <a:xfrm>
            <a:off x="340243" y="3354545"/>
            <a:ext cx="3007223" cy="338554"/>
          </a:xfrm>
          <a:prstGeom prst="rect">
            <a:avLst/>
          </a:prstGeom>
          <a:noFill/>
        </p:spPr>
        <p:txBody>
          <a:bodyPr wrap="square" rtlCol="0">
            <a:spAutoFit/>
          </a:bodyPr>
          <a:lstStyle/>
          <a:p>
            <a:r>
              <a:rPr lang="ja-JP" altLang="en-US" sz="1600" dirty="0">
                <a:ea typeface="ＤＦ特太ゴシック体" panose="02010609000101010101" pitchFamily="1" charset="-128"/>
              </a:rPr>
              <a:t>２．取組品目・面積　</a:t>
            </a:r>
            <a:r>
              <a:rPr lang="ja-JP" altLang="en-US" sz="1600" dirty="0">
                <a:solidFill>
                  <a:srgbClr val="FF0000"/>
                </a:solidFill>
                <a:ea typeface="ＤＦ特太ゴシック体" panose="02010609000101010101" pitchFamily="1" charset="-128"/>
              </a:rPr>
              <a:t>必須</a:t>
            </a:r>
            <a:endParaRPr lang="en-US" altLang="ja-JP" sz="1600" dirty="0">
              <a:solidFill>
                <a:srgbClr val="FF0000"/>
              </a:solidFill>
              <a:ea typeface="ＤＦ特太ゴシック体" panose="02010609000101010101" pitchFamily="1" charset="-128"/>
            </a:endParaRPr>
          </a:p>
        </p:txBody>
      </p:sp>
      <p:sp>
        <p:nvSpPr>
          <p:cNvPr id="8" name="テキスト ボックス 7">
            <a:extLst>
              <a:ext uri="{FF2B5EF4-FFF2-40B4-BE49-F238E27FC236}">
                <a16:creationId xmlns:a16="http://schemas.microsoft.com/office/drawing/2014/main" id="{886036BD-E629-4DAE-98DC-3F5CBD8F0251}"/>
              </a:ext>
            </a:extLst>
          </p:cNvPr>
          <p:cNvSpPr txBox="1"/>
          <p:nvPr/>
        </p:nvSpPr>
        <p:spPr>
          <a:xfrm>
            <a:off x="607598" y="3647213"/>
            <a:ext cx="6815898" cy="1223412"/>
          </a:xfrm>
          <a:prstGeom prst="rect">
            <a:avLst/>
          </a:prstGeom>
          <a:noFill/>
        </p:spPr>
        <p:txBody>
          <a:bodyPr wrap="square" rtlCol="0">
            <a:spAutoFit/>
          </a:bodyPr>
          <a:lstStyle/>
          <a:p>
            <a:r>
              <a:rPr lang="ja-JP" altLang="en-US" sz="1050" dirty="0"/>
              <a:t>▽ 取り組む品目に✓を入れてください。</a:t>
            </a:r>
            <a:endParaRPr lang="en-US" altLang="ja-JP" sz="1050" strike="sngStrike" dirty="0"/>
          </a:p>
          <a:p>
            <a:r>
              <a:rPr lang="ja-JP" altLang="en-US" sz="1050" dirty="0"/>
              <a:t>▽ 令和２年度作付面積</a:t>
            </a:r>
            <a:r>
              <a:rPr lang="ja-JP" altLang="en-US" sz="1050" spc="-300" dirty="0"/>
              <a:t>、</a:t>
            </a:r>
            <a:r>
              <a:rPr lang="ja-JP" altLang="en-US" sz="1050" dirty="0"/>
              <a:t>令和３年度事業取組面積</a:t>
            </a:r>
            <a:r>
              <a:rPr lang="ja-JP" altLang="en-US" sz="1050" spc="-150" dirty="0"/>
              <a:t>は</a:t>
            </a:r>
            <a:r>
              <a:rPr lang="ja-JP" altLang="en-US" sz="1050" spc="-300" dirty="0"/>
              <a:t>、</a:t>
            </a:r>
            <a:r>
              <a:rPr lang="ja-JP" altLang="en-US" sz="1050" b="1" spc="300" dirty="0"/>
              <a:t>㎡</a:t>
            </a:r>
            <a:r>
              <a:rPr lang="ja-JP" altLang="en-US" sz="1050" b="1" dirty="0"/>
              <a:t>単位</a:t>
            </a:r>
            <a:r>
              <a:rPr lang="ja-JP" altLang="en-US" sz="1050" dirty="0"/>
              <a:t>で</a:t>
            </a:r>
            <a:r>
              <a:rPr lang="ja-JP" altLang="en-US" sz="1050" spc="-300" dirty="0"/>
              <a:t>、</a:t>
            </a:r>
            <a:r>
              <a:rPr lang="ja-JP" altLang="en-US" sz="1050" b="1" dirty="0"/>
              <a:t>小数点以下切り捨ての数値を記載</a:t>
            </a:r>
            <a:r>
              <a:rPr lang="ja-JP" altLang="en-US" sz="1050" dirty="0"/>
              <a:t>してください。</a:t>
            </a:r>
            <a:endParaRPr lang="en-US" altLang="ja-JP" sz="1050" spc="-300" dirty="0"/>
          </a:p>
          <a:p>
            <a:r>
              <a:rPr lang="ja-JP" altLang="en-US" sz="1050" dirty="0"/>
              <a:t>▽ 高収益作物に取り組む場合は、具体的な品目を記載してください。</a:t>
            </a:r>
            <a:r>
              <a:rPr lang="en-US" altLang="ja-JP" sz="1050" dirty="0"/>
              <a:t/>
            </a:r>
            <a:br>
              <a:rPr lang="en-US" altLang="ja-JP" sz="1050" dirty="0"/>
            </a:br>
            <a:r>
              <a:rPr lang="ja-JP" altLang="en-US" sz="1050" dirty="0"/>
              <a:t>　　なお</a:t>
            </a:r>
            <a:r>
              <a:rPr lang="ja-JP" altLang="en-US" sz="1050" b="1" dirty="0"/>
              <a:t>、高収益作物については、水田活用の直接支払交付金の産地交付金によって地域農業再生協議会等が</a:t>
            </a:r>
            <a:endParaRPr lang="en-US" altLang="ja-JP" sz="1050" b="1" dirty="0"/>
          </a:p>
          <a:p>
            <a:r>
              <a:rPr lang="ja-JP" altLang="en-US" sz="1050" b="1" dirty="0"/>
              <a:t>　　令和３年度に支援を予定している品目が対象</a:t>
            </a:r>
            <a:r>
              <a:rPr lang="ja-JP" altLang="en-US" sz="1050" dirty="0"/>
              <a:t>ですので、事前に地域農業再生協議会の事務局までご確認ください。</a:t>
            </a:r>
          </a:p>
          <a:p>
            <a:endParaRPr lang="en-US" altLang="ja-JP" sz="1050" dirty="0"/>
          </a:p>
          <a:p>
            <a:endParaRPr lang="ja-JP" altLang="en-US" sz="1050" dirty="0"/>
          </a:p>
        </p:txBody>
      </p:sp>
      <p:graphicFrame>
        <p:nvGraphicFramePr>
          <p:cNvPr id="19" name="表 20">
            <a:extLst>
              <a:ext uri="{FF2B5EF4-FFF2-40B4-BE49-F238E27FC236}">
                <a16:creationId xmlns:a16="http://schemas.microsoft.com/office/drawing/2014/main" id="{32446FA8-2497-4944-A14C-2B598312A2A1}"/>
              </a:ext>
            </a:extLst>
          </p:cNvPr>
          <p:cNvGraphicFramePr>
            <a:graphicFrameLocks noGrp="1"/>
          </p:cNvGraphicFramePr>
          <p:nvPr>
            <p:extLst>
              <p:ext uri="{D42A27DB-BD31-4B8C-83A1-F6EECF244321}">
                <p14:modId xmlns:p14="http://schemas.microsoft.com/office/powerpoint/2010/main" val="4261788559"/>
              </p:ext>
            </p:extLst>
          </p:nvPr>
        </p:nvGraphicFramePr>
        <p:xfrm>
          <a:off x="608845" y="4514949"/>
          <a:ext cx="6483359" cy="4951714"/>
        </p:xfrm>
        <a:graphic>
          <a:graphicData uri="http://schemas.openxmlformats.org/drawingml/2006/table">
            <a:tbl>
              <a:tblPr firstRow="1" bandRow="1">
                <a:tableStyleId>{5940675A-B579-460E-94D1-54222C63F5DA}</a:tableStyleId>
              </a:tblPr>
              <a:tblGrid>
                <a:gridCol w="696869">
                  <a:extLst>
                    <a:ext uri="{9D8B030D-6E8A-4147-A177-3AD203B41FA5}">
                      <a16:colId xmlns:a16="http://schemas.microsoft.com/office/drawing/2014/main" val="737679752"/>
                    </a:ext>
                  </a:extLst>
                </a:gridCol>
                <a:gridCol w="2421073">
                  <a:extLst>
                    <a:ext uri="{9D8B030D-6E8A-4147-A177-3AD203B41FA5}">
                      <a16:colId xmlns:a16="http://schemas.microsoft.com/office/drawing/2014/main" val="3704774543"/>
                    </a:ext>
                  </a:extLst>
                </a:gridCol>
                <a:gridCol w="1127093">
                  <a:extLst>
                    <a:ext uri="{9D8B030D-6E8A-4147-A177-3AD203B41FA5}">
                      <a16:colId xmlns:a16="http://schemas.microsoft.com/office/drawing/2014/main" val="3114455932"/>
                    </a:ext>
                  </a:extLst>
                </a:gridCol>
                <a:gridCol w="1086197">
                  <a:extLst>
                    <a:ext uri="{9D8B030D-6E8A-4147-A177-3AD203B41FA5}">
                      <a16:colId xmlns:a16="http://schemas.microsoft.com/office/drawing/2014/main" val="4004454297"/>
                    </a:ext>
                  </a:extLst>
                </a:gridCol>
                <a:gridCol w="1152127">
                  <a:extLst>
                    <a:ext uri="{9D8B030D-6E8A-4147-A177-3AD203B41FA5}">
                      <a16:colId xmlns:a16="http://schemas.microsoft.com/office/drawing/2014/main" val="3602088160"/>
                    </a:ext>
                  </a:extLst>
                </a:gridCol>
              </a:tblGrid>
              <a:tr h="272703">
                <a:tc rowSpan="2">
                  <a:txBody>
                    <a:bodyPr/>
                    <a:lstStyle/>
                    <a:p>
                      <a:pPr algn="ctr"/>
                      <a:endParaRPr kumimoji="1" lang="en-US" altLang="ja-JP" sz="900" b="1" dirty="0"/>
                    </a:p>
                    <a:p>
                      <a:pPr algn="ctr"/>
                      <a:endParaRPr kumimoji="1" lang="en-US" altLang="ja-JP" sz="900" b="1" dirty="0"/>
                    </a:p>
                    <a:p>
                      <a:pPr algn="ctr"/>
                      <a:r>
                        <a:rPr kumimoji="1" lang="ja-JP" altLang="en-US" sz="900" b="1" dirty="0"/>
                        <a:t>チェック欄</a:t>
                      </a:r>
                    </a:p>
                  </a:txBody>
                  <a:tcPr>
                    <a:solidFill>
                      <a:schemeClr val="bg1">
                        <a:lumMod val="95000"/>
                      </a:schemeClr>
                    </a:solidFill>
                  </a:tcPr>
                </a:tc>
                <a:tc rowSpan="2">
                  <a:txBody>
                    <a:bodyPr/>
                    <a:lstStyle/>
                    <a:p>
                      <a:pPr algn="ctr"/>
                      <a:endParaRPr kumimoji="1" lang="en-US" altLang="ja-JP" sz="1050" b="1" dirty="0"/>
                    </a:p>
                    <a:p>
                      <a:pPr algn="ctr"/>
                      <a:endParaRPr kumimoji="1" lang="en-US" altLang="ja-JP" sz="1050" b="1" dirty="0"/>
                    </a:p>
                    <a:p>
                      <a:pPr algn="ctr"/>
                      <a:r>
                        <a:rPr kumimoji="1" lang="ja-JP" altLang="en-US" sz="1050" b="1" dirty="0"/>
                        <a:t>品目</a:t>
                      </a:r>
                    </a:p>
                  </a:txBody>
                  <a:tcPr>
                    <a:solidFill>
                      <a:schemeClr val="bg1">
                        <a:lumMod val="95000"/>
                      </a:schemeClr>
                    </a:solidFill>
                  </a:tcPr>
                </a:tc>
                <a:tc rowSpan="2">
                  <a:txBody>
                    <a:bodyPr/>
                    <a:lstStyle/>
                    <a:p>
                      <a:pPr algn="ctr"/>
                      <a:endParaRPr kumimoji="1" lang="en-US" altLang="ja-JP" sz="1050" b="1" dirty="0">
                        <a:solidFill>
                          <a:schemeClr val="tx1"/>
                        </a:solidFill>
                      </a:endParaRPr>
                    </a:p>
                    <a:p>
                      <a:pPr algn="ctr"/>
                      <a:r>
                        <a:rPr kumimoji="1" lang="ja-JP" altLang="en-US" sz="1050" b="1" dirty="0">
                          <a:solidFill>
                            <a:schemeClr val="tx1"/>
                          </a:solidFill>
                        </a:rPr>
                        <a:t>令和２年度</a:t>
                      </a:r>
                      <a:endParaRPr kumimoji="1" lang="en-US" altLang="ja-JP" sz="1050" b="1" dirty="0">
                        <a:solidFill>
                          <a:schemeClr val="tx1"/>
                        </a:solidFill>
                      </a:endParaRPr>
                    </a:p>
                    <a:p>
                      <a:pPr algn="ctr"/>
                      <a:r>
                        <a:rPr kumimoji="1" lang="ja-JP" altLang="en-US" sz="1050" b="1" dirty="0">
                          <a:solidFill>
                            <a:schemeClr val="tx1"/>
                          </a:solidFill>
                        </a:rPr>
                        <a:t>作付面積</a:t>
                      </a:r>
                      <a:endParaRPr kumimoji="1" lang="en-US" altLang="ja-JP" sz="1050" b="1" dirty="0">
                        <a:solidFill>
                          <a:schemeClr val="tx1"/>
                        </a:solidFill>
                      </a:endParaRPr>
                    </a:p>
                    <a:p>
                      <a:pPr algn="ctr"/>
                      <a:r>
                        <a:rPr kumimoji="1" lang="ja-JP" altLang="en-US" sz="1050" b="1" dirty="0">
                          <a:solidFill>
                            <a:schemeClr val="tx1"/>
                          </a:solidFill>
                        </a:rPr>
                        <a:t>（㎡）</a:t>
                      </a:r>
                    </a:p>
                  </a:txBody>
                  <a:tcPr>
                    <a:solidFill>
                      <a:schemeClr val="bg1">
                        <a:lumMod val="95000"/>
                      </a:schemeClr>
                    </a:solidFill>
                  </a:tcPr>
                </a:tc>
                <a:tc gridSpan="2">
                  <a:txBody>
                    <a:bodyPr/>
                    <a:lstStyle/>
                    <a:p>
                      <a:pPr algn="ctr"/>
                      <a:r>
                        <a:rPr kumimoji="1" lang="ja-JP" altLang="en-US" sz="1050" b="1" dirty="0"/>
                        <a:t>令和３年度事業取組</a:t>
                      </a:r>
                    </a:p>
                  </a:txBody>
                  <a:tcPr>
                    <a:solidFill>
                      <a:schemeClr val="bg1">
                        <a:lumMod val="95000"/>
                      </a:schemeClr>
                    </a:solidFill>
                  </a:tcPr>
                </a:tc>
                <a:tc hMerge="1">
                  <a:txBody>
                    <a:bodyPr/>
                    <a:lstStyle/>
                    <a:p>
                      <a:endParaRPr kumimoji="1" lang="ja-JP" altLang="en-US" dirty="0"/>
                    </a:p>
                  </a:txBody>
                  <a:tcPr>
                    <a:solidFill>
                      <a:schemeClr val="bg1">
                        <a:lumMod val="95000"/>
                      </a:schemeClr>
                    </a:solidFill>
                  </a:tcPr>
                </a:tc>
                <a:extLst>
                  <a:ext uri="{0D108BD9-81ED-4DB2-BD59-A6C34878D82A}">
                    <a16:rowId xmlns:a16="http://schemas.microsoft.com/office/drawing/2014/main" val="699010451"/>
                  </a:ext>
                </a:extLst>
              </a:tr>
              <a:tr h="5705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50" b="1" dirty="0"/>
                        <a:t>    面積</a:t>
                      </a:r>
                      <a:r>
                        <a:rPr kumimoji="1" lang="en-US" altLang="ja-JP" sz="900" b="1" dirty="0"/>
                        <a:t>※</a:t>
                      </a:r>
                      <a:endParaRPr kumimoji="1" lang="en-US" altLang="ja-JP" sz="1050" b="1" dirty="0"/>
                    </a:p>
                    <a:p>
                      <a:pPr algn="ctr"/>
                      <a:r>
                        <a:rPr kumimoji="1" lang="en-US" altLang="ja-JP" sz="1050" b="1" dirty="0"/>
                        <a:t>  </a:t>
                      </a:r>
                      <a:r>
                        <a:rPr kumimoji="1" lang="ja-JP" altLang="en-US" sz="1050" b="1" dirty="0"/>
                        <a:t>（㎡）</a:t>
                      </a:r>
                    </a:p>
                  </a:txBody>
                  <a:tcPr>
                    <a:solidFill>
                      <a:schemeClr val="bg1">
                        <a:lumMod val="95000"/>
                      </a:schemeClr>
                    </a:solidFill>
                  </a:tcPr>
                </a:tc>
                <a:tc>
                  <a:txBody>
                    <a:bodyPr/>
                    <a:lstStyle/>
                    <a:p>
                      <a:pPr algn="ctr"/>
                      <a:r>
                        <a:rPr kumimoji="1" lang="ja-JP" altLang="en-US" sz="1050" b="1" dirty="0"/>
                        <a:t>出荷・販売</a:t>
                      </a:r>
                      <a:endParaRPr kumimoji="1" lang="en-US" altLang="ja-JP" sz="1050" b="1" dirty="0"/>
                    </a:p>
                    <a:p>
                      <a:pPr algn="ctr"/>
                      <a:r>
                        <a:rPr kumimoji="1" lang="ja-JP" altLang="en-US" sz="1050" b="1" dirty="0"/>
                        <a:t>契約数量  </a:t>
                      </a:r>
                      <a:endParaRPr kumimoji="1" lang="en-US" altLang="ja-JP" sz="1050" b="1" dirty="0"/>
                    </a:p>
                    <a:p>
                      <a:pPr algn="ctr"/>
                      <a:r>
                        <a:rPr kumimoji="1" lang="en-US" altLang="ja-JP" sz="1050" b="1" dirty="0"/>
                        <a:t>   </a:t>
                      </a:r>
                      <a:r>
                        <a:rPr kumimoji="1" lang="ja-JP" altLang="en-US" sz="1050" b="1" dirty="0"/>
                        <a:t>  （</a:t>
                      </a:r>
                      <a:r>
                        <a:rPr kumimoji="1" lang="en-US" altLang="ja-JP" sz="1050" b="1" dirty="0"/>
                        <a:t>kg</a:t>
                      </a:r>
                      <a:r>
                        <a:rPr kumimoji="1" lang="ja-JP" altLang="en-US" sz="1050" b="1" dirty="0"/>
                        <a:t>）</a:t>
                      </a:r>
                    </a:p>
                  </a:txBody>
                  <a:tcPr>
                    <a:solidFill>
                      <a:schemeClr val="bg1">
                        <a:lumMod val="95000"/>
                      </a:schemeClr>
                    </a:solidFill>
                  </a:tcPr>
                </a:tc>
                <a:extLst>
                  <a:ext uri="{0D108BD9-81ED-4DB2-BD59-A6C34878D82A}">
                    <a16:rowId xmlns:a16="http://schemas.microsoft.com/office/drawing/2014/main" val="349445787"/>
                  </a:ext>
                </a:extLst>
              </a:tr>
              <a:tr h="390818">
                <a:tc>
                  <a:txBody>
                    <a:bodyPr/>
                    <a:lstStyle/>
                    <a:p>
                      <a:endParaRPr kumimoji="1" lang="ja-JP" altLang="en-US" sz="1400" dirty="0"/>
                    </a:p>
                  </a:txBody>
                  <a:tcPr/>
                </a:tc>
                <a:tc>
                  <a:txBody>
                    <a:bodyPr/>
                    <a:lstStyle/>
                    <a:p>
                      <a:r>
                        <a:rPr kumimoji="1" lang="ja-JP" altLang="en-US" sz="1200" dirty="0"/>
                        <a:t>新市場開拓用米</a:t>
                      </a:r>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999406652"/>
                  </a:ext>
                </a:extLst>
              </a:tr>
              <a:tr h="390818">
                <a:tc>
                  <a:txBody>
                    <a:bodyPr/>
                    <a:lstStyle/>
                    <a:p>
                      <a:endParaRPr kumimoji="1" lang="ja-JP" altLang="en-US" sz="1400" dirty="0"/>
                    </a:p>
                  </a:txBody>
                  <a:tcPr/>
                </a:tc>
                <a:tc>
                  <a:txBody>
                    <a:bodyPr/>
                    <a:lstStyle/>
                    <a:p>
                      <a:r>
                        <a:rPr kumimoji="1" lang="ja-JP" altLang="en-US" sz="1200" dirty="0"/>
                        <a:t>加工用米</a:t>
                      </a:r>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666793074"/>
                  </a:ext>
                </a:extLst>
              </a:tr>
              <a:tr h="390818">
                <a:tc>
                  <a:txBody>
                    <a:bodyPr/>
                    <a:lstStyle/>
                    <a:p>
                      <a:endParaRPr kumimoji="1" lang="ja-JP" altLang="en-US" sz="1400" dirty="0"/>
                    </a:p>
                  </a:txBody>
                  <a:tcPr/>
                </a:tc>
                <a:tc>
                  <a:txBody>
                    <a:bodyPr/>
                    <a:lstStyle/>
                    <a:p>
                      <a:r>
                        <a:rPr kumimoji="1" lang="ja-JP" altLang="en-US" sz="1200" dirty="0"/>
                        <a:t>麦　　　　　　</a:t>
                      </a:r>
                      <a:r>
                        <a:rPr kumimoji="1" lang="en-US" altLang="ja-JP" sz="1200" dirty="0"/>
                        <a:t>【</a:t>
                      </a:r>
                      <a:r>
                        <a:rPr kumimoji="1" lang="ja-JP" altLang="en-US" sz="1200" dirty="0"/>
                        <a:t>輸出向け</a:t>
                      </a:r>
                      <a:r>
                        <a:rPr kumimoji="1" lang="en-US" altLang="ja-JP" sz="1200" dirty="0"/>
                        <a:t>】</a:t>
                      </a:r>
                      <a:endParaRPr kumimoji="1" lang="ja-JP" altLang="en-US" sz="1200" dirty="0"/>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831231174"/>
                  </a:ext>
                </a:extLst>
              </a:tr>
              <a:tr h="390818">
                <a:tc>
                  <a:txBody>
                    <a:bodyPr/>
                    <a:lstStyle/>
                    <a:p>
                      <a:endParaRPr kumimoji="1" lang="ja-JP" altLang="en-US" sz="1400" dirty="0"/>
                    </a:p>
                  </a:txBody>
                  <a:tcPr/>
                </a:tc>
                <a:tc>
                  <a:txBody>
                    <a:bodyPr/>
                    <a:lstStyle/>
                    <a:p>
                      <a:r>
                        <a:rPr kumimoji="1" lang="ja-JP" altLang="en-US" sz="1200" dirty="0"/>
                        <a:t>　　　　　　 　 </a:t>
                      </a:r>
                      <a:r>
                        <a:rPr kumimoji="1" lang="en-US" altLang="ja-JP" sz="1200" dirty="0"/>
                        <a:t>【</a:t>
                      </a:r>
                      <a:r>
                        <a:rPr kumimoji="1" lang="ja-JP" altLang="en-US" sz="1200" dirty="0">
                          <a:solidFill>
                            <a:schemeClr val="tx1"/>
                          </a:solidFill>
                        </a:rPr>
                        <a:t>加工向け</a:t>
                      </a:r>
                      <a:r>
                        <a:rPr kumimoji="1" lang="en-US" altLang="ja-JP" sz="1200" dirty="0"/>
                        <a:t>】</a:t>
                      </a:r>
                      <a:endParaRPr kumimoji="1" lang="ja-JP" altLang="en-US" sz="1200" dirty="0"/>
                    </a:p>
                  </a:txBody>
                  <a:tcPr anchor="ctr"/>
                </a:tc>
                <a:tc>
                  <a:txBody>
                    <a:bodyPr/>
                    <a:lstStyle/>
                    <a:p>
                      <a:endParaRPr kumimoji="1" lang="ja-JP" altLang="en-US" sz="140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113307057"/>
                  </a:ext>
                </a:extLst>
              </a:tr>
              <a:tr h="390818">
                <a:tc>
                  <a:txBody>
                    <a:bodyPr/>
                    <a:lstStyle/>
                    <a:p>
                      <a:endParaRPr kumimoji="1" lang="ja-JP" altLang="en-US" sz="1400" dirty="0"/>
                    </a:p>
                  </a:txBody>
                  <a:tcPr/>
                </a:tc>
                <a:tc>
                  <a:txBody>
                    <a:bodyPr/>
                    <a:lstStyle/>
                    <a:p>
                      <a:r>
                        <a:rPr kumimoji="1" lang="ja-JP" altLang="en-US" sz="1200" dirty="0"/>
                        <a:t>大豆 　　　 　</a:t>
                      </a:r>
                      <a:r>
                        <a:rPr kumimoji="1" lang="en-US" altLang="ja-JP" sz="1200" dirty="0"/>
                        <a:t>【</a:t>
                      </a:r>
                      <a:r>
                        <a:rPr kumimoji="1" lang="ja-JP" altLang="en-US" sz="1200" dirty="0"/>
                        <a:t>輸出向け</a:t>
                      </a:r>
                      <a:r>
                        <a:rPr kumimoji="1" lang="en-US" altLang="ja-JP" sz="1200" dirty="0"/>
                        <a:t>】</a:t>
                      </a:r>
                      <a:endParaRPr kumimoji="1" lang="ja-JP" altLang="en-US" sz="1200" dirty="0"/>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965811145"/>
                  </a:ext>
                </a:extLst>
              </a:tr>
              <a:tr h="390818">
                <a:tc>
                  <a:txBody>
                    <a:bodyPr/>
                    <a:lstStyle/>
                    <a:p>
                      <a:endParaRPr kumimoji="1" lang="ja-JP" altLang="en-US" sz="1400" dirty="0"/>
                    </a:p>
                  </a:txBody>
                  <a:tcPr/>
                </a:tc>
                <a:tc>
                  <a:txBody>
                    <a:bodyPr/>
                    <a:lstStyle/>
                    <a:p>
                      <a:r>
                        <a:rPr kumimoji="1" lang="ja-JP" altLang="en-US" sz="1200" dirty="0"/>
                        <a:t>　　　　　　　  </a:t>
                      </a:r>
                      <a:r>
                        <a:rPr kumimoji="1" lang="en-US" altLang="ja-JP" sz="1200" dirty="0">
                          <a:solidFill>
                            <a:schemeClr val="tx1"/>
                          </a:solidFill>
                        </a:rPr>
                        <a:t>【</a:t>
                      </a:r>
                      <a:r>
                        <a:rPr kumimoji="1" lang="ja-JP" altLang="en-US" sz="1200" dirty="0">
                          <a:solidFill>
                            <a:schemeClr val="tx1"/>
                          </a:solidFill>
                        </a:rPr>
                        <a:t>加工向け</a:t>
                      </a:r>
                      <a:r>
                        <a:rPr kumimoji="1" lang="en-US" altLang="ja-JP" sz="1200" dirty="0"/>
                        <a:t>】</a:t>
                      </a:r>
                      <a:endParaRPr kumimoji="1" lang="ja-JP" altLang="en-US" sz="1200" dirty="0"/>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413146197"/>
                  </a:ext>
                </a:extLst>
              </a:tr>
              <a:tr h="900016">
                <a:tc>
                  <a:txBody>
                    <a:bodyPr/>
                    <a:lstStyle/>
                    <a:p>
                      <a:endParaRPr kumimoji="1" lang="en-US" altLang="ja-JP" sz="1400" dirty="0"/>
                    </a:p>
                  </a:txBody>
                  <a:tcPr/>
                </a:tc>
                <a:tc>
                  <a:txBody>
                    <a:bodyPr/>
                    <a:lstStyle/>
                    <a:p>
                      <a:r>
                        <a:rPr kumimoji="1" lang="ja-JP" altLang="en-US" sz="1200" dirty="0"/>
                        <a:t>高収益作物 </a:t>
                      </a:r>
                      <a:r>
                        <a:rPr kumimoji="1" lang="en-US" altLang="ja-JP" sz="1200" dirty="0"/>
                        <a:t>【</a:t>
                      </a:r>
                      <a:r>
                        <a:rPr kumimoji="1" lang="ja-JP" altLang="en-US" sz="1200" dirty="0"/>
                        <a:t>輸出向け</a:t>
                      </a:r>
                      <a:r>
                        <a:rPr kumimoji="1" lang="en-US" altLang="ja-JP" sz="1200" dirty="0"/>
                        <a:t>】</a:t>
                      </a:r>
                    </a:p>
                    <a:p>
                      <a:endParaRPr kumimoji="1" lang="en-US" altLang="ja-JP" sz="1200" dirty="0"/>
                    </a:p>
                    <a:p>
                      <a:endParaRPr kumimoji="1" lang="en-US" altLang="ja-JP" sz="1200" dirty="0"/>
                    </a:p>
                    <a:p>
                      <a:endParaRPr kumimoji="1" lang="en-US" altLang="ja-JP" sz="1200" dirty="0"/>
                    </a:p>
                  </a:txBody>
                  <a:tcPr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010551641"/>
                  </a:ext>
                </a:extLst>
              </a:tr>
              <a:tr h="862587">
                <a:tc>
                  <a:txBody>
                    <a:bodyPr/>
                    <a:lstStyle/>
                    <a:p>
                      <a:endParaRPr kumimoji="1" lang="en-US" altLang="ja-JP" sz="1400" dirty="0"/>
                    </a:p>
                  </a:txBody>
                  <a:tcPr/>
                </a:tc>
                <a:tc>
                  <a:txBody>
                    <a:bodyPr/>
                    <a:lstStyle/>
                    <a:p>
                      <a:r>
                        <a:rPr kumimoji="1" lang="ja-JP" altLang="en-US" sz="1200" dirty="0"/>
                        <a:t>高収益作物</a:t>
                      </a:r>
                      <a:r>
                        <a:rPr kumimoji="1" lang="en-US" altLang="ja-JP" sz="1200" dirty="0"/>
                        <a:t> 【</a:t>
                      </a:r>
                      <a:r>
                        <a:rPr kumimoji="1" lang="ja-JP" altLang="en-US" sz="1200" dirty="0"/>
                        <a:t>加工・業務用</a:t>
                      </a:r>
                      <a:r>
                        <a:rPr kumimoji="1" lang="en-US" altLang="ja-JP" sz="1200" dirty="0"/>
                        <a:t>】</a:t>
                      </a:r>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724819009"/>
                  </a:ext>
                </a:extLst>
              </a:tr>
            </a:tbl>
          </a:graphicData>
        </a:graphic>
      </p:graphicFrame>
      <p:sp>
        <p:nvSpPr>
          <p:cNvPr id="5" name="テキスト ボックス 4">
            <a:extLst>
              <a:ext uri="{FF2B5EF4-FFF2-40B4-BE49-F238E27FC236}">
                <a16:creationId xmlns:a16="http://schemas.microsoft.com/office/drawing/2014/main" id="{46419C5C-1D66-4ECC-BCCD-327F9F4F13A1}"/>
              </a:ext>
            </a:extLst>
          </p:cNvPr>
          <p:cNvSpPr txBox="1"/>
          <p:nvPr/>
        </p:nvSpPr>
        <p:spPr>
          <a:xfrm>
            <a:off x="420324" y="9531138"/>
            <a:ext cx="7003172" cy="600164"/>
          </a:xfrm>
          <a:prstGeom prst="rect">
            <a:avLst/>
          </a:prstGeom>
          <a:noFill/>
        </p:spPr>
        <p:txBody>
          <a:bodyPr wrap="square" rtlCol="0">
            <a:spAutoFit/>
          </a:bodyPr>
          <a:lstStyle/>
          <a:p>
            <a:r>
              <a:rPr lang="en-US" altLang="ja-JP" sz="1100" dirty="0"/>
              <a:t>※</a:t>
            </a:r>
            <a:r>
              <a:rPr lang="ja-JP" altLang="en-US" sz="1100" dirty="0"/>
              <a:t>令和３年度の作付面積と本事業取組面積は異なる場合があります。</a:t>
            </a:r>
            <a:endParaRPr lang="en-US" altLang="ja-JP" sz="1100" dirty="0"/>
          </a:p>
          <a:p>
            <a:r>
              <a:rPr lang="ja-JP" altLang="en-US" sz="1100" dirty="0"/>
              <a:t>　 「令和３年度事業取組　面積」欄には、低コスト生産等の取組を各品目で確実に３つ以上行う予定の面積</a:t>
            </a:r>
            <a:endParaRPr lang="en-US" altLang="ja-JP" sz="1100" dirty="0"/>
          </a:p>
          <a:p>
            <a:r>
              <a:rPr lang="ja-JP" altLang="en-US" sz="1100" dirty="0"/>
              <a:t>　（＝支援対象面積）であって、実需者との契約取引に基づく出荷・販売数量に応じた面積を記載してください。</a:t>
            </a:r>
          </a:p>
        </p:txBody>
      </p:sp>
      <p:sp>
        <p:nvSpPr>
          <p:cNvPr id="7" name="テキスト ボックス 6">
            <a:extLst>
              <a:ext uri="{FF2B5EF4-FFF2-40B4-BE49-F238E27FC236}">
                <a16:creationId xmlns:a16="http://schemas.microsoft.com/office/drawing/2014/main" id="{A7E6E1BC-C24C-462E-8DC4-A34C5DC6B5AB}"/>
              </a:ext>
            </a:extLst>
          </p:cNvPr>
          <p:cNvSpPr txBox="1"/>
          <p:nvPr/>
        </p:nvSpPr>
        <p:spPr>
          <a:xfrm>
            <a:off x="1496846" y="8030977"/>
            <a:ext cx="881209" cy="246221"/>
          </a:xfrm>
          <a:prstGeom prst="rect">
            <a:avLst/>
          </a:prstGeom>
          <a:noFill/>
        </p:spPr>
        <p:txBody>
          <a:bodyPr wrap="square" rtlCol="0">
            <a:spAutoFit/>
          </a:bodyPr>
          <a:lstStyle/>
          <a:p>
            <a:r>
              <a:rPr lang="ja-JP" altLang="en-US" sz="1000" dirty="0"/>
              <a:t>品目：</a:t>
            </a:r>
          </a:p>
        </p:txBody>
      </p:sp>
      <p:sp>
        <p:nvSpPr>
          <p:cNvPr id="10" name="テキスト ボックス 9">
            <a:extLst>
              <a:ext uri="{FF2B5EF4-FFF2-40B4-BE49-F238E27FC236}">
                <a16:creationId xmlns:a16="http://schemas.microsoft.com/office/drawing/2014/main" id="{DC4EAE32-54A8-49B3-BEEA-61E433AFD4BB}"/>
              </a:ext>
            </a:extLst>
          </p:cNvPr>
          <p:cNvSpPr txBox="1"/>
          <p:nvPr/>
        </p:nvSpPr>
        <p:spPr>
          <a:xfrm>
            <a:off x="3635821" y="10045742"/>
            <a:ext cx="648072" cy="389658"/>
          </a:xfrm>
          <a:prstGeom prst="rect">
            <a:avLst/>
          </a:prstGeom>
          <a:noFill/>
        </p:spPr>
        <p:txBody>
          <a:bodyPr wrap="square" rtlCol="0">
            <a:spAutoFit/>
          </a:bodyPr>
          <a:lstStyle/>
          <a:p>
            <a:r>
              <a:rPr lang="en-US" altLang="ja-JP" dirty="0"/>
              <a:t>-1-</a:t>
            </a:r>
            <a:endParaRPr lang="ja-JP" altLang="en-US" dirty="0"/>
          </a:p>
        </p:txBody>
      </p:sp>
      <p:sp>
        <p:nvSpPr>
          <p:cNvPr id="18" name="正方形/長方形 17">
            <a:extLst>
              <a:ext uri="{FF2B5EF4-FFF2-40B4-BE49-F238E27FC236}">
                <a16:creationId xmlns:a16="http://schemas.microsoft.com/office/drawing/2014/main" id="{A861CF5C-E127-4A9D-B26D-FAE2DE2FECFE}"/>
              </a:ext>
            </a:extLst>
          </p:cNvPr>
          <p:cNvSpPr/>
          <p:nvPr/>
        </p:nvSpPr>
        <p:spPr>
          <a:xfrm>
            <a:off x="1475581" y="8010986"/>
            <a:ext cx="5616624" cy="58887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F1458E0B-E802-4385-AE9C-2DD365DF7F5B}"/>
              </a:ext>
            </a:extLst>
          </p:cNvPr>
          <p:cNvCxnSpPr>
            <a:cxnSpLocks/>
            <a:stCxn id="18" idx="1"/>
            <a:endCxn id="18" idx="3"/>
          </p:cNvCxnSpPr>
          <p:nvPr/>
        </p:nvCxnSpPr>
        <p:spPr>
          <a:xfrm>
            <a:off x="1475581" y="8305423"/>
            <a:ext cx="56166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D2F20A97-F936-4178-BA68-75ED03E7A2E8}"/>
              </a:ext>
            </a:extLst>
          </p:cNvPr>
          <p:cNvSpPr/>
          <p:nvPr/>
        </p:nvSpPr>
        <p:spPr>
          <a:xfrm>
            <a:off x="1475579" y="8874453"/>
            <a:ext cx="5616624" cy="58887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E1E2D430-F68F-41C0-981B-B0D57FC7740E}"/>
              </a:ext>
            </a:extLst>
          </p:cNvPr>
          <p:cNvCxnSpPr>
            <a:cxnSpLocks/>
          </p:cNvCxnSpPr>
          <p:nvPr/>
        </p:nvCxnSpPr>
        <p:spPr>
          <a:xfrm>
            <a:off x="1475579" y="9168889"/>
            <a:ext cx="5616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C939CEE9-1900-4FC1-9E24-CD8C1F2CB961}"/>
              </a:ext>
            </a:extLst>
          </p:cNvPr>
          <p:cNvSpPr txBox="1"/>
          <p:nvPr/>
        </p:nvSpPr>
        <p:spPr>
          <a:xfrm>
            <a:off x="1496846" y="8351970"/>
            <a:ext cx="881209" cy="246221"/>
          </a:xfrm>
          <a:prstGeom prst="rect">
            <a:avLst/>
          </a:prstGeom>
          <a:noFill/>
        </p:spPr>
        <p:txBody>
          <a:bodyPr wrap="square" rtlCol="0">
            <a:spAutoFit/>
          </a:bodyPr>
          <a:lstStyle/>
          <a:p>
            <a:r>
              <a:rPr lang="ja-JP" altLang="en-US" sz="1000" dirty="0"/>
              <a:t>品目：</a:t>
            </a:r>
          </a:p>
        </p:txBody>
      </p:sp>
      <p:sp>
        <p:nvSpPr>
          <p:cNvPr id="28" name="テキスト ボックス 27">
            <a:extLst>
              <a:ext uri="{FF2B5EF4-FFF2-40B4-BE49-F238E27FC236}">
                <a16:creationId xmlns:a16="http://schemas.microsoft.com/office/drawing/2014/main" id="{DB403735-D44B-4AC5-9E08-57FE1770927F}"/>
              </a:ext>
            </a:extLst>
          </p:cNvPr>
          <p:cNvSpPr txBox="1"/>
          <p:nvPr/>
        </p:nvSpPr>
        <p:spPr>
          <a:xfrm>
            <a:off x="1475578" y="8912248"/>
            <a:ext cx="881209" cy="246221"/>
          </a:xfrm>
          <a:prstGeom prst="rect">
            <a:avLst/>
          </a:prstGeom>
          <a:noFill/>
        </p:spPr>
        <p:txBody>
          <a:bodyPr wrap="square" rtlCol="0">
            <a:spAutoFit/>
          </a:bodyPr>
          <a:lstStyle/>
          <a:p>
            <a:r>
              <a:rPr lang="ja-JP" altLang="en-US" sz="1000" dirty="0"/>
              <a:t>品目：</a:t>
            </a:r>
          </a:p>
        </p:txBody>
      </p:sp>
      <p:sp>
        <p:nvSpPr>
          <p:cNvPr id="29" name="テキスト ボックス 28">
            <a:extLst>
              <a:ext uri="{FF2B5EF4-FFF2-40B4-BE49-F238E27FC236}">
                <a16:creationId xmlns:a16="http://schemas.microsoft.com/office/drawing/2014/main" id="{CC3B4622-D75C-4F8A-9426-1EC74D3BA232}"/>
              </a:ext>
            </a:extLst>
          </p:cNvPr>
          <p:cNvSpPr txBox="1"/>
          <p:nvPr/>
        </p:nvSpPr>
        <p:spPr>
          <a:xfrm>
            <a:off x="1475577" y="9221951"/>
            <a:ext cx="881209" cy="246221"/>
          </a:xfrm>
          <a:prstGeom prst="rect">
            <a:avLst/>
          </a:prstGeom>
          <a:noFill/>
        </p:spPr>
        <p:txBody>
          <a:bodyPr wrap="square" rtlCol="0">
            <a:spAutoFit/>
          </a:bodyPr>
          <a:lstStyle/>
          <a:p>
            <a:r>
              <a:rPr lang="ja-JP" altLang="en-US" sz="1000" dirty="0"/>
              <a:t>品目：</a:t>
            </a:r>
          </a:p>
        </p:txBody>
      </p:sp>
      <p:sp>
        <p:nvSpPr>
          <p:cNvPr id="26" name="フローチャート: 処理 25">
            <a:extLst>
              <a:ext uri="{FF2B5EF4-FFF2-40B4-BE49-F238E27FC236}">
                <a16:creationId xmlns:a16="http://schemas.microsoft.com/office/drawing/2014/main" id="{54624532-2942-47BB-ABE7-7D03FF371E8E}"/>
              </a:ext>
            </a:extLst>
          </p:cNvPr>
          <p:cNvSpPr/>
          <p:nvPr/>
        </p:nvSpPr>
        <p:spPr>
          <a:xfrm>
            <a:off x="-134571" y="87661"/>
            <a:ext cx="1800200" cy="234807"/>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FF0000"/>
                </a:solidFill>
              </a:rPr>
              <a:t>（参考様式）</a:t>
            </a:r>
          </a:p>
        </p:txBody>
      </p:sp>
    </p:spTree>
    <p:extLst>
      <p:ext uri="{BB962C8B-B14F-4D97-AF65-F5344CB8AC3E}">
        <p14:creationId xmlns:p14="http://schemas.microsoft.com/office/powerpoint/2010/main" val="304831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C56E8EB-C92E-4BE9-AAAF-00E1BE0C6135}"/>
              </a:ext>
            </a:extLst>
          </p:cNvPr>
          <p:cNvSpPr txBox="1"/>
          <p:nvPr/>
        </p:nvSpPr>
        <p:spPr>
          <a:xfrm>
            <a:off x="313421" y="73451"/>
            <a:ext cx="4207689" cy="338554"/>
          </a:xfrm>
          <a:prstGeom prst="rect">
            <a:avLst/>
          </a:prstGeom>
          <a:noFill/>
        </p:spPr>
        <p:txBody>
          <a:bodyPr wrap="square" rtlCol="0">
            <a:spAutoFit/>
          </a:bodyPr>
          <a:lstStyle/>
          <a:p>
            <a:r>
              <a:rPr lang="ja-JP" altLang="en-US" sz="1600" dirty="0">
                <a:ea typeface="ＤＦ特太ゴシック体" panose="02010609000101010101" pitchFamily="1" charset="-128"/>
              </a:rPr>
              <a:t>３．実需者</a:t>
            </a:r>
            <a:r>
              <a:rPr lang="en-US" altLang="ja-JP" sz="1600" baseline="30000" dirty="0">
                <a:ea typeface="ＤＦ特太ゴシック体" panose="02010609000101010101" pitchFamily="1" charset="-128"/>
              </a:rPr>
              <a:t>※</a:t>
            </a:r>
            <a:r>
              <a:rPr lang="ja-JP" altLang="en-US" sz="1600" dirty="0">
                <a:ea typeface="ＤＦ特太ゴシック体" panose="02010609000101010101" pitchFamily="1" charset="-128"/>
              </a:rPr>
              <a:t>との契約の有無について　</a:t>
            </a:r>
            <a:r>
              <a:rPr lang="ja-JP" altLang="en-US" sz="1600" dirty="0">
                <a:solidFill>
                  <a:srgbClr val="FF0000"/>
                </a:solidFill>
                <a:ea typeface="ＤＦ特太ゴシック体" panose="02010609000101010101" pitchFamily="1" charset="-128"/>
              </a:rPr>
              <a:t>必須</a:t>
            </a:r>
            <a:endParaRPr lang="en-US" altLang="ja-JP" sz="1600" dirty="0">
              <a:solidFill>
                <a:srgbClr val="FF0000"/>
              </a:solidFill>
              <a:ea typeface="ＤＦ特太ゴシック体" panose="02010609000101010101" pitchFamily="1" charset="-128"/>
            </a:endParaRPr>
          </a:p>
        </p:txBody>
      </p:sp>
      <p:sp>
        <p:nvSpPr>
          <p:cNvPr id="4" name="テキスト ボックス 3">
            <a:extLst>
              <a:ext uri="{FF2B5EF4-FFF2-40B4-BE49-F238E27FC236}">
                <a16:creationId xmlns:a16="http://schemas.microsoft.com/office/drawing/2014/main" id="{5B48993C-0AEC-4056-9AEE-B390A0C3B452}"/>
              </a:ext>
            </a:extLst>
          </p:cNvPr>
          <p:cNvSpPr txBox="1"/>
          <p:nvPr/>
        </p:nvSpPr>
        <p:spPr>
          <a:xfrm>
            <a:off x="313421" y="446898"/>
            <a:ext cx="7096508" cy="938719"/>
          </a:xfrm>
          <a:prstGeom prst="rect">
            <a:avLst/>
          </a:prstGeom>
          <a:noFill/>
        </p:spPr>
        <p:txBody>
          <a:bodyPr wrap="square" rtlCol="0">
            <a:spAutoFit/>
          </a:bodyPr>
          <a:lstStyle/>
          <a:p>
            <a:r>
              <a:rPr lang="en-US" altLang="ja-JP" sz="1100" dirty="0">
                <a:solidFill>
                  <a:srgbClr val="0070C0"/>
                </a:solidFill>
              </a:rPr>
              <a:t>※ </a:t>
            </a:r>
            <a:r>
              <a:rPr lang="ja-JP" altLang="en-US" sz="1100" dirty="0">
                <a:solidFill>
                  <a:srgbClr val="0070C0"/>
                </a:solidFill>
              </a:rPr>
              <a:t>本事業における実需者とは、加工等を行う食品製造事業者や外食・中食業者のほか、輸出を代行する輸出事業　</a:t>
            </a:r>
            <a:endParaRPr lang="en-US" altLang="ja-JP" sz="1100" dirty="0">
              <a:solidFill>
                <a:srgbClr val="0070C0"/>
              </a:solidFill>
            </a:endParaRPr>
          </a:p>
          <a:p>
            <a:r>
              <a:rPr lang="ja-JP" altLang="en-US" sz="1100" dirty="0">
                <a:solidFill>
                  <a:srgbClr val="0070C0"/>
                </a:solidFill>
              </a:rPr>
              <a:t>　　者等です。</a:t>
            </a:r>
            <a:endParaRPr lang="en-US" altLang="ja-JP" sz="1100" dirty="0">
              <a:solidFill>
                <a:srgbClr val="0070C0"/>
              </a:solidFill>
            </a:endParaRPr>
          </a:p>
          <a:p>
            <a:pPr marL="182563" indent="-182563"/>
            <a:r>
              <a:rPr lang="ja-JP" altLang="en-US" sz="1100" dirty="0"/>
              <a:t>▽ 取り組む品目毎に、（１）～（３）について該当する場合、具体的な実需者名（（２）には、集出荷業者等名も併せて）を必ず記載してください。また、高収益作物については、具体的な品目も記載してください。</a:t>
            </a:r>
            <a:endParaRPr lang="en-US" altLang="ja-JP" sz="1100" dirty="0"/>
          </a:p>
          <a:p>
            <a:r>
              <a:rPr lang="ja-JP" altLang="en-US" sz="1100" dirty="0"/>
              <a:t>▽ 添付書類として、集出荷業者等や実需者との販売契約書の写しや、契約を締結する計画等を提出してください</a:t>
            </a:r>
            <a:r>
              <a:rPr lang="ja-JP" altLang="en-US" sz="1100" dirty="0">
                <a:solidFill>
                  <a:srgbClr val="FF0000"/>
                </a:solidFill>
              </a:rPr>
              <a:t>。</a:t>
            </a:r>
            <a:endParaRPr lang="en-US" altLang="ja-JP" sz="1100" dirty="0">
              <a:solidFill>
                <a:srgbClr val="FF0000"/>
              </a:solidFill>
            </a:endParaRPr>
          </a:p>
        </p:txBody>
      </p:sp>
      <p:graphicFrame>
        <p:nvGraphicFramePr>
          <p:cNvPr id="7" name="表 7">
            <a:extLst>
              <a:ext uri="{FF2B5EF4-FFF2-40B4-BE49-F238E27FC236}">
                <a16:creationId xmlns:a16="http://schemas.microsoft.com/office/drawing/2014/main" id="{F2C18498-08FA-45BE-AA96-4CED5C1BF4E4}"/>
              </a:ext>
            </a:extLst>
          </p:cNvPr>
          <p:cNvGraphicFramePr>
            <a:graphicFrameLocks noGrp="1"/>
          </p:cNvGraphicFramePr>
          <p:nvPr>
            <p:extLst>
              <p:ext uri="{D42A27DB-BD31-4B8C-83A1-F6EECF244321}">
                <p14:modId xmlns:p14="http://schemas.microsoft.com/office/powerpoint/2010/main" val="2962584833"/>
              </p:ext>
            </p:extLst>
          </p:nvPr>
        </p:nvGraphicFramePr>
        <p:xfrm>
          <a:off x="301449" y="1594274"/>
          <a:ext cx="7006779" cy="6918824"/>
        </p:xfrm>
        <a:graphic>
          <a:graphicData uri="http://schemas.openxmlformats.org/drawingml/2006/table">
            <a:tbl>
              <a:tblPr firstRow="1" bandRow="1">
                <a:tableStyleId>{5940675A-B579-460E-94D1-54222C63F5DA}</a:tableStyleId>
              </a:tblPr>
              <a:tblGrid>
                <a:gridCol w="1474486">
                  <a:extLst>
                    <a:ext uri="{9D8B030D-6E8A-4147-A177-3AD203B41FA5}">
                      <a16:colId xmlns:a16="http://schemas.microsoft.com/office/drawing/2014/main" val="2267397858"/>
                    </a:ext>
                  </a:extLst>
                </a:gridCol>
                <a:gridCol w="301367">
                  <a:extLst>
                    <a:ext uri="{9D8B030D-6E8A-4147-A177-3AD203B41FA5}">
                      <a16:colId xmlns:a16="http://schemas.microsoft.com/office/drawing/2014/main" val="707056652"/>
                    </a:ext>
                  </a:extLst>
                </a:gridCol>
                <a:gridCol w="828759">
                  <a:extLst>
                    <a:ext uri="{9D8B030D-6E8A-4147-A177-3AD203B41FA5}">
                      <a16:colId xmlns:a16="http://schemas.microsoft.com/office/drawing/2014/main" val="3785473672"/>
                    </a:ext>
                  </a:extLst>
                </a:gridCol>
                <a:gridCol w="801768">
                  <a:extLst>
                    <a:ext uri="{9D8B030D-6E8A-4147-A177-3AD203B41FA5}">
                      <a16:colId xmlns:a16="http://schemas.microsoft.com/office/drawing/2014/main" val="242285200"/>
                    </a:ext>
                  </a:extLst>
                </a:gridCol>
                <a:gridCol w="648072">
                  <a:extLst>
                    <a:ext uri="{9D8B030D-6E8A-4147-A177-3AD203B41FA5}">
                      <a16:colId xmlns:a16="http://schemas.microsoft.com/office/drawing/2014/main" val="4210857353"/>
                    </a:ext>
                  </a:extLst>
                </a:gridCol>
                <a:gridCol w="648072">
                  <a:extLst>
                    <a:ext uri="{9D8B030D-6E8A-4147-A177-3AD203B41FA5}">
                      <a16:colId xmlns:a16="http://schemas.microsoft.com/office/drawing/2014/main" val="696877794"/>
                    </a:ext>
                  </a:extLst>
                </a:gridCol>
                <a:gridCol w="576064">
                  <a:extLst>
                    <a:ext uri="{9D8B030D-6E8A-4147-A177-3AD203B41FA5}">
                      <a16:colId xmlns:a16="http://schemas.microsoft.com/office/drawing/2014/main" val="2713915773"/>
                    </a:ext>
                  </a:extLst>
                </a:gridCol>
                <a:gridCol w="576064">
                  <a:extLst>
                    <a:ext uri="{9D8B030D-6E8A-4147-A177-3AD203B41FA5}">
                      <a16:colId xmlns:a16="http://schemas.microsoft.com/office/drawing/2014/main" val="4281198813"/>
                    </a:ext>
                  </a:extLst>
                </a:gridCol>
                <a:gridCol w="576064">
                  <a:extLst>
                    <a:ext uri="{9D8B030D-6E8A-4147-A177-3AD203B41FA5}">
                      <a16:colId xmlns:a16="http://schemas.microsoft.com/office/drawing/2014/main" val="1974626703"/>
                    </a:ext>
                  </a:extLst>
                </a:gridCol>
                <a:gridCol w="576063">
                  <a:extLst>
                    <a:ext uri="{9D8B030D-6E8A-4147-A177-3AD203B41FA5}">
                      <a16:colId xmlns:a16="http://schemas.microsoft.com/office/drawing/2014/main" val="2884997103"/>
                    </a:ext>
                  </a:extLst>
                </a:gridCol>
              </a:tblGrid>
              <a:tr h="981286">
                <a:tc rowSpan="2" gridSpan="2">
                  <a:txBody>
                    <a:bodyPr/>
                    <a:lstStyle/>
                    <a:p>
                      <a:pPr>
                        <a:lnSpc>
                          <a:spcPct val="100000"/>
                        </a:lnSpc>
                      </a:pPr>
                      <a:endParaRPr kumimoji="1" lang="ja-JP" altLang="en-US" sz="1200" dirty="0"/>
                    </a:p>
                  </a:txBody>
                  <a:tcPr/>
                </a:tc>
                <a:tc rowSpan="2" hMerge="1">
                  <a:txBody>
                    <a:bodyPr/>
                    <a:lstStyle/>
                    <a:p>
                      <a:pPr>
                        <a:lnSpc>
                          <a:spcPct val="100000"/>
                        </a:lnSpc>
                      </a:pPr>
                      <a:endParaRPr kumimoji="1" lang="en-US" altLang="ja-JP" sz="1200" dirty="0"/>
                    </a:p>
                  </a:txBody>
                  <a:tcPr/>
                </a:tc>
                <a:tc rowSpan="2">
                  <a:txBody>
                    <a:bodyPr/>
                    <a:lstStyle/>
                    <a:p>
                      <a:pPr algn="ctr">
                        <a:lnSpc>
                          <a:spcPct val="100000"/>
                        </a:lnSpc>
                      </a:pPr>
                      <a:r>
                        <a:rPr kumimoji="1" lang="ja-JP" altLang="en-US" sz="1000" dirty="0"/>
                        <a:t>新市場</a:t>
                      </a:r>
                      <a:endParaRPr kumimoji="1" lang="en-US" altLang="ja-JP" sz="1000" dirty="0"/>
                    </a:p>
                    <a:p>
                      <a:pPr algn="ctr">
                        <a:lnSpc>
                          <a:spcPct val="100000"/>
                        </a:lnSpc>
                      </a:pPr>
                      <a:r>
                        <a:rPr kumimoji="1" lang="ja-JP" altLang="en-US" sz="1000" dirty="0"/>
                        <a:t>開拓用米</a:t>
                      </a:r>
                    </a:p>
                  </a:txBody>
                  <a:tcPr anchor="ctr"/>
                </a:tc>
                <a:tc rowSpan="2">
                  <a:txBody>
                    <a:bodyPr/>
                    <a:lstStyle/>
                    <a:p>
                      <a:pPr algn="ctr">
                        <a:lnSpc>
                          <a:spcPct val="100000"/>
                        </a:lnSpc>
                      </a:pPr>
                      <a:r>
                        <a:rPr kumimoji="1" lang="ja-JP" altLang="en-US" sz="1000" dirty="0"/>
                        <a:t>加工用米</a:t>
                      </a:r>
                    </a:p>
                  </a:txBody>
                  <a:tcPr anchor="ctr"/>
                </a:tc>
                <a:tc rowSpan="2">
                  <a:txBody>
                    <a:bodyPr/>
                    <a:lstStyle/>
                    <a:p>
                      <a:pPr algn="ctr">
                        <a:lnSpc>
                          <a:spcPct val="100000"/>
                        </a:lnSpc>
                      </a:pPr>
                      <a:r>
                        <a:rPr kumimoji="1" lang="ja-JP" altLang="en-US" sz="1000" dirty="0"/>
                        <a:t>麦</a:t>
                      </a:r>
                      <a:endParaRPr kumimoji="1" lang="en-US" altLang="ja-JP" sz="1000" dirty="0"/>
                    </a:p>
                    <a:p>
                      <a:pPr algn="ctr">
                        <a:lnSpc>
                          <a:spcPct val="100000"/>
                        </a:lnSpc>
                      </a:pPr>
                      <a:endParaRPr kumimoji="1" lang="en-US" altLang="ja-JP" sz="1000" dirty="0"/>
                    </a:p>
                    <a:p>
                      <a:pPr algn="ctr">
                        <a:lnSpc>
                          <a:spcPct val="100000"/>
                        </a:lnSpc>
                      </a:pPr>
                      <a:r>
                        <a:rPr kumimoji="1" lang="ja-JP" altLang="en-US" sz="1000" dirty="0"/>
                        <a:t>輸出</a:t>
                      </a:r>
                      <a:endParaRPr kumimoji="1" lang="en-US" altLang="ja-JP" sz="1000" dirty="0"/>
                    </a:p>
                    <a:p>
                      <a:pPr algn="ctr">
                        <a:lnSpc>
                          <a:spcPct val="100000"/>
                        </a:lnSpc>
                      </a:pPr>
                      <a:r>
                        <a:rPr kumimoji="1" lang="ja-JP" altLang="en-US" sz="1000" dirty="0"/>
                        <a:t>向け</a:t>
                      </a:r>
                    </a:p>
                  </a:txBody>
                  <a:tcPr anchor="ctr"/>
                </a:tc>
                <a:tc rowSpan="2">
                  <a:txBody>
                    <a:bodyPr/>
                    <a:lstStyle/>
                    <a:p>
                      <a:pPr algn="ctr">
                        <a:lnSpc>
                          <a:spcPct val="100000"/>
                        </a:lnSpc>
                      </a:pPr>
                      <a:r>
                        <a:rPr kumimoji="1" lang="ja-JP" altLang="en-US" sz="1000" dirty="0"/>
                        <a:t>麦</a:t>
                      </a:r>
                      <a:endParaRPr kumimoji="1" lang="en-US" altLang="ja-JP" sz="1000" dirty="0"/>
                    </a:p>
                    <a:p>
                      <a:pPr algn="ctr">
                        <a:lnSpc>
                          <a:spcPct val="100000"/>
                        </a:lnSpc>
                      </a:pPr>
                      <a:endParaRPr kumimoji="1" lang="en-US" altLang="ja-JP" sz="1000" dirty="0"/>
                    </a:p>
                    <a:p>
                      <a:pPr algn="ctr">
                        <a:lnSpc>
                          <a:spcPct val="100000"/>
                        </a:lnSpc>
                      </a:pPr>
                      <a:r>
                        <a:rPr kumimoji="1" lang="ja-JP" altLang="en-US" sz="1000" dirty="0"/>
                        <a:t>加工</a:t>
                      </a:r>
                      <a:endParaRPr kumimoji="1" lang="en-US" altLang="ja-JP" sz="1000" dirty="0"/>
                    </a:p>
                    <a:p>
                      <a:pPr algn="ctr">
                        <a:lnSpc>
                          <a:spcPct val="100000"/>
                        </a:lnSpc>
                      </a:pPr>
                      <a:r>
                        <a:rPr kumimoji="1" lang="ja-JP" altLang="en-US" sz="1000" dirty="0"/>
                        <a:t>向け</a:t>
                      </a:r>
                      <a:endParaRPr kumimoji="1" lang="en-US" altLang="ja-JP" sz="1000" dirty="0"/>
                    </a:p>
                  </a:txBody>
                  <a:tcPr anchor="ctr"/>
                </a:tc>
                <a:tc rowSpan="2">
                  <a:txBody>
                    <a:bodyPr/>
                    <a:lstStyle/>
                    <a:p>
                      <a:pPr algn="ctr">
                        <a:lnSpc>
                          <a:spcPct val="100000"/>
                        </a:lnSpc>
                      </a:pPr>
                      <a:r>
                        <a:rPr kumimoji="1" lang="ja-JP" altLang="en-US" sz="1000" dirty="0"/>
                        <a:t>大豆</a:t>
                      </a:r>
                      <a:endParaRPr kumimoji="1" lang="en-US" altLang="ja-JP" sz="1000" dirty="0"/>
                    </a:p>
                    <a:p>
                      <a:pPr algn="ctr">
                        <a:lnSpc>
                          <a:spcPct val="100000"/>
                        </a:lnSpc>
                      </a:pPr>
                      <a:endParaRPr kumimoji="1" lang="en-US" altLang="ja-JP" sz="1000" dirty="0"/>
                    </a:p>
                    <a:p>
                      <a:pPr algn="ctr">
                        <a:lnSpc>
                          <a:spcPct val="100000"/>
                        </a:lnSpc>
                      </a:pPr>
                      <a:r>
                        <a:rPr kumimoji="1" lang="ja-JP" altLang="en-US" sz="1000" dirty="0"/>
                        <a:t>輸出</a:t>
                      </a:r>
                      <a:endParaRPr kumimoji="1" lang="en-US" altLang="ja-JP" sz="1000" dirty="0"/>
                    </a:p>
                    <a:p>
                      <a:pPr algn="ctr">
                        <a:lnSpc>
                          <a:spcPct val="100000"/>
                        </a:lnSpc>
                      </a:pPr>
                      <a:r>
                        <a:rPr kumimoji="1" lang="ja-JP" altLang="en-US" sz="1000" dirty="0"/>
                        <a:t>向け</a:t>
                      </a:r>
                    </a:p>
                  </a:txBody>
                  <a:tcPr anchor="ctr"/>
                </a:tc>
                <a:tc rowSpan="2">
                  <a:txBody>
                    <a:bodyPr/>
                    <a:lstStyle/>
                    <a:p>
                      <a:pPr algn="ctr">
                        <a:lnSpc>
                          <a:spcPct val="100000"/>
                        </a:lnSpc>
                      </a:pPr>
                      <a:r>
                        <a:rPr kumimoji="1" lang="ja-JP" altLang="en-US" sz="1000" dirty="0"/>
                        <a:t>大豆</a:t>
                      </a:r>
                      <a:endParaRPr kumimoji="1" lang="en-US" altLang="ja-JP" sz="1000" dirty="0"/>
                    </a:p>
                    <a:p>
                      <a:pPr algn="ctr">
                        <a:lnSpc>
                          <a:spcPct val="100000"/>
                        </a:lnSpc>
                      </a:pPr>
                      <a:endParaRPr kumimoji="1" lang="en-US" altLang="ja-JP" sz="1000" dirty="0"/>
                    </a:p>
                    <a:p>
                      <a:pPr algn="ctr">
                        <a:lnSpc>
                          <a:spcPct val="100000"/>
                        </a:lnSpc>
                      </a:pPr>
                      <a:r>
                        <a:rPr kumimoji="1" lang="ja-JP" altLang="en-US" sz="1000" dirty="0"/>
                        <a:t>加工</a:t>
                      </a:r>
                      <a:endParaRPr kumimoji="1" lang="en-US" altLang="ja-JP" sz="1000" dirty="0"/>
                    </a:p>
                    <a:p>
                      <a:pPr algn="ctr">
                        <a:lnSpc>
                          <a:spcPct val="100000"/>
                        </a:lnSpc>
                      </a:pPr>
                      <a:r>
                        <a:rPr kumimoji="1" lang="ja-JP" altLang="en-US" sz="1000" dirty="0"/>
                        <a:t>向け</a:t>
                      </a:r>
                      <a:endParaRPr kumimoji="1" lang="en-US" altLang="ja-JP" sz="1000" dirty="0"/>
                    </a:p>
                  </a:txBody>
                  <a:tcPr anchor="ctr"/>
                </a:tc>
                <a:tc>
                  <a:txBody>
                    <a:bodyPr/>
                    <a:lstStyle/>
                    <a:p>
                      <a:pPr algn="ctr">
                        <a:lnSpc>
                          <a:spcPct val="100000"/>
                        </a:lnSpc>
                      </a:pPr>
                      <a:r>
                        <a:rPr kumimoji="1" lang="ja-JP" altLang="en-US" sz="900" dirty="0"/>
                        <a:t>高収益作物</a:t>
                      </a:r>
                      <a:endParaRPr kumimoji="1" lang="en-US" altLang="ja-JP" sz="900" dirty="0"/>
                    </a:p>
                    <a:p>
                      <a:pPr algn="ctr">
                        <a:lnSpc>
                          <a:spcPct val="100000"/>
                        </a:lnSpc>
                      </a:pPr>
                      <a:endParaRPr kumimoji="1" lang="en-US" altLang="ja-JP" sz="900" dirty="0"/>
                    </a:p>
                    <a:p>
                      <a:pPr algn="ctr">
                        <a:lnSpc>
                          <a:spcPct val="100000"/>
                        </a:lnSpc>
                      </a:pPr>
                      <a:r>
                        <a:rPr kumimoji="1" lang="ja-JP" altLang="en-US" sz="900" dirty="0"/>
                        <a:t>輸出</a:t>
                      </a:r>
                      <a:endParaRPr kumimoji="1" lang="en-US" altLang="ja-JP" sz="900" dirty="0"/>
                    </a:p>
                    <a:p>
                      <a:pPr algn="ctr">
                        <a:lnSpc>
                          <a:spcPct val="100000"/>
                        </a:lnSpc>
                      </a:pPr>
                      <a:r>
                        <a:rPr kumimoji="1" lang="ja-JP" altLang="en-US" sz="900" dirty="0"/>
                        <a:t>向け</a:t>
                      </a:r>
                      <a:endParaRPr kumimoji="1" lang="en-US" altLang="ja-JP" sz="900" dirty="0"/>
                    </a:p>
                  </a:txBody>
                  <a:tcPr anchor="ctr">
                    <a:lnB w="12700" cap="flat" cmpd="sng" algn="ctr">
                      <a:solidFill>
                        <a:schemeClr val="tx1"/>
                      </a:solidFill>
                      <a:prstDash val="dash"/>
                      <a:round/>
                      <a:headEnd type="none" w="med" len="med"/>
                      <a:tailEnd type="none" w="med" len="med"/>
                    </a:lnB>
                  </a:tcPr>
                </a:tc>
                <a:tc>
                  <a:txBody>
                    <a:bodyPr/>
                    <a:lstStyle/>
                    <a:p>
                      <a:pPr algn="ctr">
                        <a:lnSpc>
                          <a:spcPct val="100000"/>
                        </a:lnSpc>
                      </a:pPr>
                      <a:r>
                        <a:rPr kumimoji="1" lang="ja-JP" altLang="en-US" sz="900" dirty="0"/>
                        <a:t>高収益作物</a:t>
                      </a:r>
                      <a:endParaRPr kumimoji="1" lang="en-US" altLang="ja-JP" sz="900" dirty="0"/>
                    </a:p>
                    <a:p>
                      <a:pPr algn="ctr">
                        <a:lnSpc>
                          <a:spcPct val="100000"/>
                        </a:lnSpc>
                      </a:pPr>
                      <a:endParaRPr kumimoji="1" lang="en-US" altLang="ja-JP" sz="900" dirty="0"/>
                    </a:p>
                    <a:p>
                      <a:pPr algn="ctr">
                        <a:lnSpc>
                          <a:spcPct val="100000"/>
                        </a:lnSpc>
                      </a:pPr>
                      <a:r>
                        <a:rPr kumimoji="1" lang="ja-JP" altLang="en-US" sz="900" dirty="0"/>
                        <a:t>加工・業務用</a:t>
                      </a: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396937114"/>
                  </a:ext>
                </a:extLst>
              </a:tr>
              <a:tr h="329354">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kumimoji="1" lang="ja-JP" altLang="en-US" sz="900" dirty="0"/>
                        <a:t>品目名</a:t>
                      </a:r>
                      <a:endParaRPr kumimoji="1" lang="en-US" altLang="ja-JP" sz="900" dirty="0"/>
                    </a:p>
                    <a:p>
                      <a:pPr algn="ctr">
                        <a:lnSpc>
                          <a:spcPct val="100000"/>
                        </a:lnSpc>
                      </a:pPr>
                      <a:r>
                        <a:rPr kumimoji="1" lang="ja-JP" altLang="en-US" sz="900" dirty="0"/>
                        <a:t>（　　　）</a:t>
                      </a:r>
                    </a:p>
                  </a:txBody>
                  <a:tcPr anchor="ctr">
                    <a:lnT w="12700" cap="flat" cmpd="sng" algn="ctr">
                      <a:solidFill>
                        <a:schemeClr val="tx1"/>
                      </a:solidFill>
                      <a:prstDash val="dash"/>
                      <a:round/>
                      <a:headEnd type="none" w="med" len="med"/>
                      <a:tailEnd type="none" w="med" len="med"/>
                    </a:lnT>
                  </a:tcPr>
                </a:tc>
                <a:tc>
                  <a:txBody>
                    <a:bodyPr/>
                    <a:lstStyle/>
                    <a:p>
                      <a:pPr algn="ctr">
                        <a:lnSpc>
                          <a:spcPct val="100000"/>
                        </a:lnSpc>
                      </a:pPr>
                      <a:r>
                        <a:rPr kumimoji="1" lang="ja-JP" altLang="en-US" sz="900" dirty="0"/>
                        <a:t>品目名</a:t>
                      </a:r>
                      <a:endParaRPr kumimoji="1" lang="en-US" altLang="ja-JP" sz="900" dirty="0"/>
                    </a:p>
                    <a:p>
                      <a:pPr algn="ctr">
                        <a:lnSpc>
                          <a:spcPct val="100000"/>
                        </a:lnSpc>
                      </a:pPr>
                      <a:r>
                        <a:rPr kumimoji="1" lang="ja-JP" altLang="en-US" sz="900" dirty="0"/>
                        <a:t>（　　　）</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336397965"/>
                  </a:ext>
                </a:extLst>
              </a:tr>
              <a:tr h="1111069">
                <a:tc>
                  <a:txBody>
                    <a:bodyPr/>
                    <a:lstStyle/>
                    <a:p>
                      <a:pPr>
                        <a:lnSpc>
                          <a:spcPct val="100000"/>
                        </a:lnSpc>
                      </a:pPr>
                      <a:r>
                        <a:rPr kumimoji="1" lang="ja-JP" altLang="en-US" sz="1100" dirty="0"/>
                        <a:t>（１）</a:t>
                      </a:r>
                      <a:endParaRPr kumimoji="1" lang="en-US" altLang="ja-JP" sz="1100" dirty="0"/>
                    </a:p>
                    <a:p>
                      <a:pPr>
                        <a:lnSpc>
                          <a:spcPct val="100000"/>
                        </a:lnSpc>
                      </a:pPr>
                      <a:r>
                        <a:rPr kumimoji="1" lang="ja-JP" altLang="en-US" sz="1100" u="sng" dirty="0">
                          <a:solidFill>
                            <a:srgbClr val="FF0000"/>
                          </a:solidFill>
                        </a:rPr>
                        <a:t>直接</a:t>
                      </a:r>
                      <a:r>
                        <a:rPr kumimoji="1" lang="ja-JP" altLang="en-US" sz="1100" dirty="0"/>
                        <a:t>、実需者と販売契約を締結している又は締結する計画を有している場合、</a:t>
                      </a:r>
                      <a:r>
                        <a:rPr kumimoji="1" lang="ja-JP" altLang="en-US" sz="1100" u="sng" dirty="0">
                          <a:solidFill>
                            <a:srgbClr val="FF0000"/>
                          </a:solidFill>
                        </a:rPr>
                        <a:t>実需者名を右欄に記載　　　</a:t>
                      </a:r>
                      <a:endParaRPr kumimoji="1" lang="en-US" altLang="ja-JP" sz="1100" u="sng" dirty="0">
                        <a:solidFill>
                          <a:srgbClr val="FF0000"/>
                        </a:solidFill>
                      </a:endParaRPr>
                    </a:p>
                  </a:txBody>
                  <a:tcPr anchor="ctr">
                    <a:lnR w="12700" cap="flat" cmpd="sng" algn="ctr">
                      <a:solidFill>
                        <a:schemeClr val="tx1"/>
                      </a:solidFill>
                      <a:prstDash val="solid"/>
                      <a:round/>
                      <a:headEnd type="none" w="med" len="med"/>
                      <a:tailEnd type="none" w="med" len="med"/>
                    </a:lnR>
                  </a:tcPr>
                </a:tc>
                <a:tc>
                  <a:txBody>
                    <a:bodyPr/>
                    <a:lstStyle/>
                    <a:p>
                      <a:pPr algn="ctr">
                        <a:lnSpc>
                          <a:spcPct val="100000"/>
                        </a:lnSpc>
                      </a:pPr>
                      <a:r>
                        <a:rPr kumimoji="1" lang="ja-JP" altLang="en-US" sz="1050" u="none" dirty="0">
                          <a:solidFill>
                            <a:schemeClr val="tx1"/>
                          </a:solidFill>
                        </a:rPr>
                        <a:t>実需者名</a:t>
                      </a:r>
                      <a:endParaRPr kumimoji="1" lang="en-US" altLang="ja-JP" sz="1050" u="none" dirty="0">
                        <a:solidFill>
                          <a:schemeClr val="tx1"/>
                        </a:solidFill>
                      </a:endParaRPr>
                    </a:p>
                  </a:txBody>
                  <a:tcPr vert="wordArtVertRtl" anchor="ctr">
                    <a:lnL w="12700" cap="flat" cmpd="sng" algn="ctr">
                      <a:solidFill>
                        <a:schemeClr val="tx1"/>
                      </a:solidFill>
                      <a:prstDash val="solid"/>
                      <a:round/>
                      <a:headEnd type="none" w="med" len="med"/>
                      <a:tailEnd type="none" w="med" len="med"/>
                    </a:lnL>
                  </a:tcPr>
                </a:tc>
                <a:tc>
                  <a:txBody>
                    <a:bodyPr/>
                    <a:lstStyle/>
                    <a:p>
                      <a:pPr algn="ctr">
                        <a:lnSpc>
                          <a:spcPct val="100000"/>
                        </a:lnSpc>
                      </a:pPr>
                      <a:endParaRPr kumimoji="1" lang="en-US" altLang="ja-JP" sz="1800" dirty="0"/>
                    </a:p>
                    <a:p>
                      <a:pPr algn="ctr">
                        <a:lnSpc>
                          <a:spcPct val="100000"/>
                        </a:lnSpc>
                      </a:pPr>
                      <a:endParaRPr kumimoji="1" lang="en-US" altLang="ja-JP" sz="1800" dirty="0"/>
                    </a:p>
                    <a:p>
                      <a:pPr algn="ctr">
                        <a:lnSpc>
                          <a:spcPct val="100000"/>
                        </a:lnSpc>
                      </a:pPr>
                      <a:endParaRPr kumimoji="1" lang="en-US" altLang="ja-JP" sz="1800" dirty="0"/>
                    </a:p>
                    <a:p>
                      <a:pPr algn="ctr">
                        <a:lnSpc>
                          <a:spcPct val="100000"/>
                        </a:lnSpc>
                      </a:pPr>
                      <a:endParaRPr kumimoji="1" lang="en-US" altLang="ja-JP" sz="1800" dirty="0"/>
                    </a:p>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tc>
                  <a:txBody>
                    <a:bodyPr/>
                    <a:lstStyle/>
                    <a:p>
                      <a:pPr algn="ctr">
                        <a:lnSpc>
                          <a:spcPct val="100000"/>
                        </a:lnSpc>
                      </a:pPr>
                      <a:endParaRPr kumimoji="1" lang="ja-JP" altLang="en-US" sz="1800" dirty="0"/>
                    </a:p>
                  </a:txBody>
                  <a:tcPr/>
                </a:tc>
                <a:extLst>
                  <a:ext uri="{0D108BD9-81ED-4DB2-BD59-A6C34878D82A}">
                    <a16:rowId xmlns:a16="http://schemas.microsoft.com/office/drawing/2014/main" val="98663755"/>
                  </a:ext>
                </a:extLst>
              </a:tr>
              <a:tr h="1182658">
                <a:tc rowSpan="2">
                  <a:txBody>
                    <a:bodyPr/>
                    <a:lstStyle/>
                    <a:p>
                      <a:pPr>
                        <a:lnSpc>
                          <a:spcPct val="100000"/>
                        </a:lnSpc>
                      </a:pPr>
                      <a:r>
                        <a:rPr kumimoji="1" lang="ja-JP" altLang="en-US" sz="1100" dirty="0"/>
                        <a:t>（２）</a:t>
                      </a:r>
                      <a:endParaRPr kumimoji="1" lang="en-US" altLang="ja-JP" sz="1100" dirty="0"/>
                    </a:p>
                    <a:p>
                      <a:pPr>
                        <a:lnSpc>
                          <a:spcPct val="100000"/>
                        </a:lnSpc>
                      </a:pPr>
                      <a:r>
                        <a:rPr kumimoji="1" lang="ja-JP" altLang="en-US" sz="1100" u="sng" dirty="0">
                          <a:solidFill>
                            <a:srgbClr val="FF0000"/>
                          </a:solidFill>
                        </a:rPr>
                        <a:t>集出荷業者（</a:t>
                      </a:r>
                      <a:r>
                        <a:rPr kumimoji="1" lang="en-US" altLang="ja-JP" sz="1100" u="sng" dirty="0">
                          <a:solidFill>
                            <a:srgbClr val="FF0000"/>
                          </a:solidFill>
                        </a:rPr>
                        <a:t>JA</a:t>
                      </a:r>
                      <a:r>
                        <a:rPr kumimoji="1" lang="ja-JP" altLang="en-US" sz="1100" u="sng" dirty="0">
                          <a:solidFill>
                            <a:srgbClr val="FF0000"/>
                          </a:solidFill>
                        </a:rPr>
                        <a:t>や卸売業者）等と出荷契約を締結</a:t>
                      </a:r>
                      <a:r>
                        <a:rPr kumimoji="1" lang="ja-JP" altLang="en-US" sz="1100" dirty="0"/>
                        <a:t>し、その集出荷業者等が実需者と販売契約を締結している又は締結する計画を有している場合、集出荷事業者名と実需者名を右欄に記載</a:t>
                      </a:r>
                    </a:p>
                  </a:txBody>
                  <a:tcPr anchor="ctr">
                    <a:lnR w="12700" cap="flat" cmpd="sng" algn="ctr">
                      <a:solidFill>
                        <a:schemeClr val="tx1"/>
                      </a:solidFill>
                      <a:prstDash val="solid"/>
                      <a:round/>
                      <a:headEnd type="none" w="med" len="med"/>
                      <a:tailEnd type="none" w="med" len="med"/>
                    </a:lnR>
                  </a:tcPr>
                </a:tc>
                <a:tc>
                  <a:txBody>
                    <a:bodyPr/>
                    <a:lstStyle/>
                    <a:p>
                      <a:pPr marL="0" marR="0" lvl="0" indent="0" algn="l" defTabSz="91423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集出荷業者等名</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txBody>
                  <a:tcPr vert="wordArtVertRtl" anchor="ctr">
                    <a:lnL w="12700" cap="flat" cmpd="sng" algn="ctr">
                      <a:solidFill>
                        <a:schemeClr val="tx1"/>
                      </a:solidFill>
                      <a:prstDash val="solid"/>
                      <a:round/>
                      <a:headEnd type="none" w="med" len="med"/>
                      <a:tailEnd type="none" w="med" len="med"/>
                    </a:lnL>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tc>
                  <a:txBody>
                    <a:bodyPr/>
                    <a:lstStyle/>
                    <a:p>
                      <a:pPr algn="ctr">
                        <a:lnSpc>
                          <a:spcPct val="100000"/>
                        </a:lnSpc>
                      </a:pPr>
                      <a:endParaRPr kumimoji="1" lang="ja-JP" altLang="en-US" dirty="0"/>
                    </a:p>
                  </a:txBody>
                  <a:tcP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406359409"/>
                  </a:ext>
                </a:extLst>
              </a:tr>
              <a:tr h="752822">
                <a:tc vMerge="1">
                  <a:txBody>
                    <a:bodyPr/>
                    <a:lstStyle/>
                    <a:p>
                      <a:endParaRPr kumimoji="1" lang="ja-JP" altLang="en-US"/>
                    </a:p>
                  </a:txBody>
                  <a:tcPr/>
                </a:tc>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実需者名</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txBody>
                  <a:tcPr vert="wordArtVertRtl" anchor="ct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tc>
                  <a:txBody>
                    <a:bodyPr/>
                    <a:lstStyle/>
                    <a:p>
                      <a:pPr algn="ctr">
                        <a:lnSpc>
                          <a:spcPct val="100000"/>
                        </a:lnSpc>
                      </a:pPr>
                      <a:endParaRPr kumimoji="1" lang="ja-JP" altLang="en-US" dirty="0"/>
                    </a:p>
                  </a:txBody>
                  <a:tcP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598760736"/>
                  </a:ext>
                </a:extLst>
              </a:tr>
              <a:tr h="1277632">
                <a:tc>
                  <a:txBody>
                    <a:bodyPr/>
                    <a:lstStyle/>
                    <a:p>
                      <a:pPr>
                        <a:lnSpc>
                          <a:spcPct val="100000"/>
                        </a:lnSpc>
                      </a:pPr>
                      <a:r>
                        <a:rPr kumimoji="1" lang="ja-JP" altLang="en-US" sz="1100" dirty="0"/>
                        <a:t>（３）</a:t>
                      </a:r>
                      <a:endParaRPr kumimoji="1" lang="en-US" altLang="ja-JP" sz="1100" dirty="0"/>
                    </a:p>
                    <a:p>
                      <a:pPr marL="0" marR="0" lvl="0" indent="0" algn="l" defTabSz="914235" rtl="0" eaLnBrk="1" fontAlgn="auto" latinLnBrk="0" hangingPunct="1">
                        <a:lnSpc>
                          <a:spcPct val="100000"/>
                        </a:lnSpc>
                        <a:spcBef>
                          <a:spcPts val="0"/>
                        </a:spcBef>
                        <a:spcAft>
                          <a:spcPts val="0"/>
                        </a:spcAft>
                        <a:buClrTx/>
                        <a:buSzTx/>
                        <a:buFontTx/>
                        <a:buNone/>
                        <a:tabLst/>
                        <a:defRPr/>
                      </a:pPr>
                      <a:r>
                        <a:rPr kumimoji="1" lang="ja-JP" altLang="en-US" sz="1100" u="sng" dirty="0">
                          <a:solidFill>
                            <a:srgbClr val="FF0000"/>
                          </a:solidFill>
                        </a:rPr>
                        <a:t>農業者（申込者）が直接、加工等を行っている</a:t>
                      </a:r>
                      <a:r>
                        <a:rPr kumimoji="1" lang="ja-JP" altLang="en-US" sz="1100" dirty="0"/>
                        <a:t>など、実需者の役割を兼ねている場合、加工等の取組内容を右欄に記載</a:t>
                      </a:r>
                    </a:p>
                  </a:txBody>
                  <a:tcPr anchor="ctr"/>
                </a:tc>
                <a:tc>
                  <a:txBody>
                    <a:bodyPr/>
                    <a:lstStyle/>
                    <a:p>
                      <a:pPr marL="0" marR="0" lvl="0" indent="0" algn="ctr" defTabSz="914235" rtl="0" eaLnBrk="1" fontAlgn="auto" latinLnBrk="0" hangingPunct="1">
                        <a:lnSpc>
                          <a:spcPct val="100000"/>
                        </a:lnSpc>
                        <a:spcBef>
                          <a:spcPts val="0"/>
                        </a:spcBef>
                        <a:spcAft>
                          <a:spcPts val="0"/>
                        </a:spcAft>
                        <a:buClrTx/>
                        <a:buSzTx/>
                        <a:buFontTx/>
                        <a:buNone/>
                        <a:tabLst/>
                        <a:defRPr/>
                      </a:pPr>
                      <a:r>
                        <a:rPr kumimoji="1" lang="ja-JP" altLang="en-US" sz="1000" dirty="0"/>
                        <a:t>加工等の取組内容</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a:txBody>
                  <a:tcPr vert="wordArtVertRtl" anchor="ctr"/>
                </a:tc>
                <a:tc>
                  <a:txBody>
                    <a:bodyPr/>
                    <a:lstStyle/>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en-US" altLang="ja-JP" dirty="0"/>
                    </a:p>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tc>
                  <a:txBody>
                    <a:bodyPr/>
                    <a:lstStyle/>
                    <a:p>
                      <a:pPr algn="ctr">
                        <a:lnSpc>
                          <a:spcPct val="100000"/>
                        </a:lnSpc>
                      </a:pPr>
                      <a:endParaRPr kumimoji="1" lang="ja-JP" altLang="en-US" dirty="0"/>
                    </a:p>
                  </a:txBody>
                  <a:tcPr/>
                </a:tc>
                <a:extLst>
                  <a:ext uri="{0D108BD9-81ED-4DB2-BD59-A6C34878D82A}">
                    <a16:rowId xmlns:a16="http://schemas.microsoft.com/office/drawing/2014/main" val="2420236719"/>
                  </a:ext>
                </a:extLst>
              </a:tr>
            </a:tbl>
          </a:graphicData>
        </a:graphic>
      </p:graphicFrame>
      <p:sp>
        <p:nvSpPr>
          <p:cNvPr id="26" name="正方形/長方形 25">
            <a:extLst>
              <a:ext uri="{FF2B5EF4-FFF2-40B4-BE49-F238E27FC236}">
                <a16:creationId xmlns:a16="http://schemas.microsoft.com/office/drawing/2014/main" id="{AD863226-7DA8-4D2D-BECF-9CFFD9D3EAF2}"/>
              </a:ext>
            </a:extLst>
          </p:cNvPr>
          <p:cNvSpPr/>
          <p:nvPr/>
        </p:nvSpPr>
        <p:spPr>
          <a:xfrm>
            <a:off x="313421" y="8748092"/>
            <a:ext cx="7006779" cy="127930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7" name="テキスト ボックス 26">
            <a:extLst>
              <a:ext uri="{FF2B5EF4-FFF2-40B4-BE49-F238E27FC236}">
                <a16:creationId xmlns:a16="http://schemas.microsoft.com/office/drawing/2014/main" id="{830628C0-F2D6-4117-BF3B-3D220298E8AA}"/>
              </a:ext>
            </a:extLst>
          </p:cNvPr>
          <p:cNvSpPr txBox="1"/>
          <p:nvPr/>
        </p:nvSpPr>
        <p:spPr>
          <a:xfrm>
            <a:off x="313421" y="8776809"/>
            <a:ext cx="6696742" cy="430887"/>
          </a:xfrm>
          <a:prstGeom prst="rect">
            <a:avLst/>
          </a:prstGeom>
          <a:noFill/>
        </p:spPr>
        <p:txBody>
          <a:bodyPr wrap="square" rtlCol="0">
            <a:spAutoFit/>
          </a:bodyPr>
          <a:lstStyle/>
          <a:p>
            <a:r>
              <a:rPr lang="ja-JP" altLang="en-US" sz="1100" dirty="0"/>
              <a:t>上記表で実需者名等の欄が不足するなどの場合には以下に記載してくだい。</a:t>
            </a:r>
            <a:endParaRPr lang="en-US" altLang="ja-JP" sz="1100" dirty="0"/>
          </a:p>
          <a:p>
            <a:r>
              <a:rPr lang="ja-JP" altLang="en-US" sz="1100" dirty="0"/>
              <a:t>その場合、品目も併せて記載してください。</a:t>
            </a:r>
          </a:p>
        </p:txBody>
      </p:sp>
      <p:sp>
        <p:nvSpPr>
          <p:cNvPr id="28" name="テキスト ボックス 27">
            <a:extLst>
              <a:ext uri="{FF2B5EF4-FFF2-40B4-BE49-F238E27FC236}">
                <a16:creationId xmlns:a16="http://schemas.microsoft.com/office/drawing/2014/main" id="{8D37A624-EC59-447C-91C2-CE489FA32CB1}"/>
              </a:ext>
            </a:extLst>
          </p:cNvPr>
          <p:cNvSpPr txBox="1"/>
          <p:nvPr/>
        </p:nvSpPr>
        <p:spPr>
          <a:xfrm>
            <a:off x="3651279" y="9998256"/>
            <a:ext cx="648072" cy="389658"/>
          </a:xfrm>
          <a:prstGeom prst="rect">
            <a:avLst/>
          </a:prstGeom>
          <a:noFill/>
        </p:spPr>
        <p:txBody>
          <a:bodyPr wrap="square" rtlCol="0">
            <a:spAutoFit/>
          </a:bodyPr>
          <a:lstStyle/>
          <a:p>
            <a:r>
              <a:rPr lang="en-US" altLang="ja-JP" dirty="0"/>
              <a:t>-2-</a:t>
            </a:r>
            <a:endParaRPr lang="ja-JP" altLang="en-US" dirty="0"/>
          </a:p>
        </p:txBody>
      </p:sp>
      <p:sp>
        <p:nvSpPr>
          <p:cNvPr id="5" name="大かっこ 4">
            <a:extLst>
              <a:ext uri="{FF2B5EF4-FFF2-40B4-BE49-F238E27FC236}">
                <a16:creationId xmlns:a16="http://schemas.microsoft.com/office/drawing/2014/main" id="{15C24E77-41AF-44BB-8BBB-DECF9DFFABCA}"/>
              </a:ext>
            </a:extLst>
          </p:cNvPr>
          <p:cNvSpPr/>
          <p:nvPr/>
        </p:nvSpPr>
        <p:spPr>
          <a:xfrm>
            <a:off x="3804150" y="2267372"/>
            <a:ext cx="464503"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4" name="大かっこ 33">
            <a:extLst>
              <a:ext uri="{FF2B5EF4-FFF2-40B4-BE49-F238E27FC236}">
                <a16:creationId xmlns:a16="http://schemas.microsoft.com/office/drawing/2014/main" id="{20163DAA-4CDD-4079-BE34-FEE2245FFA87}"/>
              </a:ext>
            </a:extLst>
          </p:cNvPr>
          <p:cNvSpPr/>
          <p:nvPr/>
        </p:nvSpPr>
        <p:spPr>
          <a:xfrm>
            <a:off x="4431566" y="2252078"/>
            <a:ext cx="464503"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 name="大かっこ 34">
            <a:extLst>
              <a:ext uri="{FF2B5EF4-FFF2-40B4-BE49-F238E27FC236}">
                <a16:creationId xmlns:a16="http://schemas.microsoft.com/office/drawing/2014/main" id="{3E67AE26-EF78-4BEA-929A-E5BFB58C7234}"/>
              </a:ext>
            </a:extLst>
          </p:cNvPr>
          <p:cNvSpPr/>
          <p:nvPr/>
        </p:nvSpPr>
        <p:spPr>
          <a:xfrm>
            <a:off x="5063709" y="2252078"/>
            <a:ext cx="464503"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6" name="大かっこ 35">
            <a:extLst>
              <a:ext uri="{FF2B5EF4-FFF2-40B4-BE49-F238E27FC236}">
                <a16:creationId xmlns:a16="http://schemas.microsoft.com/office/drawing/2014/main" id="{12A239E1-DB73-4B6F-B18E-88DC57D750A9}"/>
              </a:ext>
            </a:extLst>
          </p:cNvPr>
          <p:cNvSpPr/>
          <p:nvPr/>
        </p:nvSpPr>
        <p:spPr>
          <a:xfrm>
            <a:off x="5632389" y="2261868"/>
            <a:ext cx="464503"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7" name="大かっこ 36">
            <a:extLst>
              <a:ext uri="{FF2B5EF4-FFF2-40B4-BE49-F238E27FC236}">
                <a16:creationId xmlns:a16="http://schemas.microsoft.com/office/drawing/2014/main" id="{CD82AFFD-06B3-418C-9226-25ABC06AED77}"/>
              </a:ext>
            </a:extLst>
          </p:cNvPr>
          <p:cNvSpPr/>
          <p:nvPr/>
        </p:nvSpPr>
        <p:spPr>
          <a:xfrm>
            <a:off x="6210142" y="2118852"/>
            <a:ext cx="438229"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8" name="大かっこ 37">
            <a:extLst>
              <a:ext uri="{FF2B5EF4-FFF2-40B4-BE49-F238E27FC236}">
                <a16:creationId xmlns:a16="http://schemas.microsoft.com/office/drawing/2014/main" id="{F7CBB31B-77C2-45CC-BC36-075B03F413D6}"/>
              </a:ext>
            </a:extLst>
          </p:cNvPr>
          <p:cNvSpPr/>
          <p:nvPr/>
        </p:nvSpPr>
        <p:spPr>
          <a:xfrm>
            <a:off x="6800771" y="2144728"/>
            <a:ext cx="438229" cy="3158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0840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820234" y="10045742"/>
            <a:ext cx="3789172" cy="253916"/>
          </a:xfrm>
          <a:prstGeom prst="rect">
            <a:avLst/>
          </a:prstGeom>
          <a:noFill/>
        </p:spPr>
        <p:txBody>
          <a:bodyPr wrap="square" rtlCol="0">
            <a:spAutoFit/>
          </a:bodyPr>
          <a:lstStyle/>
          <a:p>
            <a:pPr marL="87313" indent="-87313" defTabSz="914235">
              <a:defRPr/>
            </a:pPr>
            <a:endParaRPr lang="ja-JP" altLang="en-US" sz="1050" dirty="0">
              <a:solidFill>
                <a:prstClr val="black"/>
              </a:solidFill>
              <a:latin typeface="ＭＳ Ｐゴシック" panose="020B0600070205080204" pitchFamily="50" charset="-128"/>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2E6A1A0E-85F0-4528-8A1F-730442A11B01}"/>
              </a:ext>
            </a:extLst>
          </p:cNvPr>
          <p:cNvSpPr txBox="1"/>
          <p:nvPr/>
        </p:nvSpPr>
        <p:spPr>
          <a:xfrm>
            <a:off x="316081" y="450321"/>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４．実施する取組</a:t>
            </a:r>
            <a:endParaRPr lang="ja-JP" altLang="en-US" sz="1600" dirty="0">
              <a:solidFill>
                <a:srgbClr val="0070C0"/>
              </a:solidFill>
              <a:latin typeface="Calibri"/>
              <a:ea typeface="ＤＦ特太ゴシック体" panose="02010609000101010101" pitchFamily="1" charset="-128"/>
            </a:endParaRPr>
          </a:p>
        </p:txBody>
      </p:sp>
      <p:sp>
        <p:nvSpPr>
          <p:cNvPr id="12" name="テキスト ボックス 11">
            <a:extLst>
              <a:ext uri="{FF2B5EF4-FFF2-40B4-BE49-F238E27FC236}">
                <a16:creationId xmlns:a16="http://schemas.microsoft.com/office/drawing/2014/main" id="{67EAD3A3-CFEA-4256-8FE7-6B7C06C929F5}"/>
              </a:ext>
            </a:extLst>
          </p:cNvPr>
          <p:cNvSpPr txBox="1"/>
          <p:nvPr/>
        </p:nvSpPr>
        <p:spPr>
          <a:xfrm>
            <a:off x="3455801" y="10040470"/>
            <a:ext cx="648072" cy="369332"/>
          </a:xfrm>
          <a:prstGeom prst="rect">
            <a:avLst/>
          </a:prstGeom>
          <a:noFill/>
        </p:spPr>
        <p:txBody>
          <a:bodyPr wrap="square" rtlCol="0">
            <a:spAutoFit/>
          </a:bodyPr>
          <a:lstStyle/>
          <a:p>
            <a:pPr algn="ctr" defTabSz="914235">
              <a:defRPr/>
            </a:pPr>
            <a:r>
              <a:rPr lang="en-US" altLang="ja-JP" sz="1800" dirty="0">
                <a:solidFill>
                  <a:prstClr val="black"/>
                </a:solidFill>
                <a:latin typeface="Calibri"/>
                <a:ea typeface="ＭＳ Ｐゴシック" panose="020B0600070205080204" pitchFamily="50" charset="-128"/>
              </a:rPr>
              <a:t>-3-</a:t>
            </a:r>
            <a:endParaRPr lang="ja-JP" altLang="en-US" sz="1800" dirty="0">
              <a:solidFill>
                <a:prstClr val="black"/>
              </a:solidFill>
              <a:latin typeface="Calibri"/>
              <a:ea typeface="ＭＳ Ｐゴシック" panose="020B0600070205080204" pitchFamily="50" charset="-128"/>
            </a:endParaRPr>
          </a:p>
        </p:txBody>
      </p:sp>
      <p:sp>
        <p:nvSpPr>
          <p:cNvPr id="27" name="テキスト ボックス 26">
            <a:extLst>
              <a:ext uri="{FF2B5EF4-FFF2-40B4-BE49-F238E27FC236}">
                <a16:creationId xmlns:a16="http://schemas.microsoft.com/office/drawing/2014/main" id="{C264584A-5734-42DA-B7C6-00D011C3D28D}"/>
              </a:ext>
            </a:extLst>
          </p:cNvPr>
          <p:cNvSpPr txBox="1"/>
          <p:nvPr/>
        </p:nvSpPr>
        <p:spPr>
          <a:xfrm>
            <a:off x="2714820" y="465709"/>
            <a:ext cx="4945017" cy="307777"/>
          </a:xfrm>
          <a:prstGeom prst="rect">
            <a:avLst/>
          </a:prstGeom>
          <a:noFill/>
        </p:spPr>
        <p:txBody>
          <a:bodyPr wrap="square" rtlCol="0">
            <a:spAutoFit/>
          </a:bodyPr>
          <a:lstStyle/>
          <a:p>
            <a:pPr defTabSz="914235">
              <a:defRPr/>
            </a:pPr>
            <a:r>
              <a:rPr lang="en-US" altLang="ja-JP" sz="1400" b="1" dirty="0">
                <a:solidFill>
                  <a:srgbClr val="FF0000"/>
                </a:solidFill>
                <a:highlight>
                  <a:srgbClr val="FFFF00"/>
                </a:highlight>
                <a:latin typeface="Calibri"/>
                <a:ea typeface="ＭＳ Ｐゴシック" panose="020B0600070205080204" pitchFamily="50" charset="-128"/>
              </a:rPr>
              <a:t>※</a:t>
            </a:r>
            <a:r>
              <a:rPr lang="ja-JP" altLang="en-US" sz="1400" b="1" dirty="0">
                <a:solidFill>
                  <a:srgbClr val="FF0000"/>
                </a:solidFill>
                <a:highlight>
                  <a:srgbClr val="FFFF00"/>
                </a:highlight>
                <a:latin typeface="Calibri"/>
                <a:ea typeface="ＭＳ Ｐゴシック" panose="020B0600070205080204" pitchFamily="50" charset="-128"/>
              </a:rPr>
              <a:t>　品目毎に３つ以上の取組メニューに✓を入れて下さい</a:t>
            </a:r>
          </a:p>
        </p:txBody>
      </p:sp>
      <p:graphicFrame>
        <p:nvGraphicFramePr>
          <p:cNvPr id="21" name="表 21">
            <a:extLst>
              <a:ext uri="{FF2B5EF4-FFF2-40B4-BE49-F238E27FC236}">
                <a16:creationId xmlns:a16="http://schemas.microsoft.com/office/drawing/2014/main" id="{3CBD2D89-5980-4D1A-9F5B-B7A100CAE2CB}"/>
              </a:ext>
            </a:extLst>
          </p:cNvPr>
          <p:cNvGraphicFramePr>
            <a:graphicFrameLocks noGrp="1"/>
          </p:cNvGraphicFramePr>
          <p:nvPr>
            <p:extLst>
              <p:ext uri="{D42A27DB-BD31-4B8C-83A1-F6EECF244321}">
                <p14:modId xmlns:p14="http://schemas.microsoft.com/office/powerpoint/2010/main" val="826048607"/>
              </p:ext>
            </p:extLst>
          </p:nvPr>
        </p:nvGraphicFramePr>
        <p:xfrm>
          <a:off x="719497" y="1214374"/>
          <a:ext cx="6120680" cy="4401820"/>
        </p:xfrm>
        <a:graphic>
          <a:graphicData uri="http://schemas.openxmlformats.org/drawingml/2006/table">
            <a:tbl>
              <a:tblPr firstRow="1" bandRow="1">
                <a:tableStyleId>{5940675A-B579-460E-94D1-54222C63F5DA}</a:tableStyleId>
              </a:tblPr>
              <a:tblGrid>
                <a:gridCol w="529386">
                  <a:extLst>
                    <a:ext uri="{9D8B030D-6E8A-4147-A177-3AD203B41FA5}">
                      <a16:colId xmlns:a16="http://schemas.microsoft.com/office/drawing/2014/main" val="2835250543"/>
                    </a:ext>
                  </a:extLst>
                </a:gridCol>
                <a:gridCol w="2854989">
                  <a:extLst>
                    <a:ext uri="{9D8B030D-6E8A-4147-A177-3AD203B41FA5}">
                      <a16:colId xmlns:a16="http://schemas.microsoft.com/office/drawing/2014/main" val="3535662680"/>
                    </a:ext>
                  </a:extLst>
                </a:gridCol>
                <a:gridCol w="1368152">
                  <a:extLst>
                    <a:ext uri="{9D8B030D-6E8A-4147-A177-3AD203B41FA5}">
                      <a16:colId xmlns:a16="http://schemas.microsoft.com/office/drawing/2014/main" val="2028950607"/>
                    </a:ext>
                  </a:extLst>
                </a:gridCol>
                <a:gridCol w="1368153">
                  <a:extLst>
                    <a:ext uri="{9D8B030D-6E8A-4147-A177-3AD203B41FA5}">
                      <a16:colId xmlns:a16="http://schemas.microsoft.com/office/drawing/2014/main" val="4197468412"/>
                    </a:ext>
                  </a:extLst>
                </a:gridCol>
              </a:tblGrid>
              <a:tr h="204967">
                <a:tc>
                  <a:txBody>
                    <a:bodyPr/>
                    <a:lstStyle/>
                    <a:p>
                      <a:pPr algn="ctr">
                        <a:lnSpc>
                          <a:spcPts val="1300"/>
                        </a:lnSpc>
                      </a:pPr>
                      <a:r>
                        <a:rPr kumimoji="1" lang="ja-JP" altLang="en-US" sz="1050" dirty="0"/>
                        <a:t>番号</a:t>
                      </a:r>
                    </a:p>
                  </a:txBody>
                  <a:tcPr>
                    <a:solidFill>
                      <a:schemeClr val="bg1">
                        <a:lumMod val="95000"/>
                      </a:schemeClr>
                    </a:solidFill>
                  </a:tcPr>
                </a:tc>
                <a:tc>
                  <a:txBody>
                    <a:bodyPr/>
                    <a:lstStyle/>
                    <a:p>
                      <a:pPr algn="ctr">
                        <a:lnSpc>
                          <a:spcPts val="1300"/>
                        </a:lnSpc>
                      </a:pPr>
                      <a:r>
                        <a:rPr kumimoji="1" lang="ja-JP" altLang="en-US" sz="1050" dirty="0"/>
                        <a:t>取組メニュー</a:t>
                      </a:r>
                    </a:p>
                  </a:txBody>
                  <a:tcPr>
                    <a:solidFill>
                      <a:schemeClr val="bg1">
                        <a:lumMod val="95000"/>
                      </a:schemeClr>
                    </a:solidFill>
                  </a:tcPr>
                </a:tc>
                <a:tc>
                  <a:txBody>
                    <a:bodyPr/>
                    <a:lstStyle/>
                    <a:p>
                      <a:pPr algn="ctr">
                        <a:lnSpc>
                          <a:spcPts val="1300"/>
                        </a:lnSpc>
                      </a:pPr>
                      <a:r>
                        <a:rPr kumimoji="1" lang="ja-JP" altLang="en-US" sz="1050" dirty="0"/>
                        <a:t>新市場開拓用米</a:t>
                      </a:r>
                    </a:p>
                  </a:txBody>
                  <a:tcPr>
                    <a:solidFill>
                      <a:schemeClr val="bg1">
                        <a:lumMod val="95000"/>
                      </a:schemeClr>
                    </a:solidFill>
                  </a:tcPr>
                </a:tc>
                <a:tc>
                  <a:txBody>
                    <a:bodyPr/>
                    <a:lstStyle/>
                    <a:p>
                      <a:pPr algn="ctr">
                        <a:lnSpc>
                          <a:spcPts val="1300"/>
                        </a:lnSpc>
                      </a:pPr>
                      <a:r>
                        <a:rPr kumimoji="1" lang="ja-JP" altLang="en-US" sz="1050" dirty="0"/>
                        <a:t>加工用米</a:t>
                      </a:r>
                    </a:p>
                  </a:txBody>
                  <a:tcPr>
                    <a:solidFill>
                      <a:schemeClr val="bg1">
                        <a:lumMod val="95000"/>
                      </a:schemeClr>
                    </a:solidFill>
                  </a:tcPr>
                </a:tc>
                <a:extLst>
                  <a:ext uri="{0D108BD9-81ED-4DB2-BD59-A6C34878D82A}">
                    <a16:rowId xmlns:a16="http://schemas.microsoft.com/office/drawing/2014/main" val="2536497957"/>
                  </a:ext>
                </a:extLst>
              </a:tr>
              <a:tr h="206743">
                <a:tc>
                  <a:txBody>
                    <a:bodyPr/>
                    <a:lstStyle/>
                    <a:p>
                      <a:pPr algn="ctr">
                        <a:lnSpc>
                          <a:spcPts val="1200"/>
                        </a:lnSpc>
                      </a:pPr>
                      <a:r>
                        <a:rPr kumimoji="1" lang="ja-JP" altLang="en-US" sz="1050" dirty="0"/>
                        <a:t>１</a:t>
                      </a:r>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lang="ja-JP" altLang="en-US" sz="1050" kern="100" dirty="0">
                          <a:effectLst/>
                          <a:latin typeface="+mn-ea"/>
                          <a:ea typeface="+mn-ea"/>
                          <a:cs typeface="Times New Roman"/>
                        </a:rPr>
                        <a:t>直播栽培</a:t>
                      </a:r>
                      <a:endParaRPr lang="ja-JP" altLang="ja-JP" sz="1050" kern="100" dirty="0">
                        <a:effectLst/>
                        <a:latin typeface="+mn-ea"/>
                        <a:ea typeface="+mn-ea"/>
                        <a:cs typeface="Times New Roman"/>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3273358447"/>
                  </a:ext>
                </a:extLst>
              </a:tr>
              <a:tr h="206743">
                <a:tc>
                  <a:txBody>
                    <a:bodyPr/>
                    <a:lstStyle/>
                    <a:p>
                      <a:pPr algn="ctr">
                        <a:lnSpc>
                          <a:spcPts val="1200"/>
                        </a:lnSpc>
                      </a:pPr>
                      <a:r>
                        <a:rPr kumimoji="1" lang="ja-JP" altLang="en-US" sz="1050" dirty="0"/>
                        <a:t>２</a:t>
                      </a:r>
                      <a:endParaRPr kumimoji="1" lang="en-US" altLang="ja-JP" sz="1050" dirty="0"/>
                    </a:p>
                  </a:txBody>
                  <a:tcPr/>
                </a:tc>
                <a:tc>
                  <a:txBody>
                    <a:bodyPr/>
                    <a:lstStyle/>
                    <a:p>
                      <a:pPr>
                        <a:lnSpc>
                          <a:spcPts val="1200"/>
                        </a:lnSpc>
                      </a:pPr>
                      <a:r>
                        <a:rPr lang="ja-JP" altLang="ja-JP" sz="1050" kern="100" dirty="0">
                          <a:effectLst/>
                          <a:latin typeface="+mn-ea"/>
                          <a:ea typeface="+mn-ea"/>
                          <a:cs typeface="Times New Roman"/>
                        </a:rPr>
                        <a:t>疎植栽培</a:t>
                      </a:r>
                      <a:endParaRPr kumimoji="1" lang="ja-JP" altLang="en-US" sz="1050" dirty="0">
                        <a:latin typeface="+mn-ea"/>
                        <a:ea typeface="+mn-ea"/>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761639142"/>
                  </a:ext>
                </a:extLst>
              </a:tr>
              <a:tr h="217281">
                <a:tc>
                  <a:txBody>
                    <a:bodyPr/>
                    <a:lstStyle/>
                    <a:p>
                      <a:pPr algn="ctr">
                        <a:lnSpc>
                          <a:spcPts val="1200"/>
                        </a:lnSpc>
                      </a:pPr>
                      <a:r>
                        <a:rPr kumimoji="1" lang="ja-JP" altLang="en-US" sz="1050" dirty="0">
                          <a:latin typeface="+mj-ea"/>
                          <a:ea typeface="+mj-ea"/>
                        </a:rPr>
                        <a:t>３</a:t>
                      </a:r>
                    </a:p>
                  </a:txBody>
                  <a:tcPr/>
                </a:tc>
                <a:tc>
                  <a:txBody>
                    <a:bodyPr/>
                    <a:lstStyle/>
                    <a:p>
                      <a:pPr>
                        <a:lnSpc>
                          <a:spcPts val="1200"/>
                        </a:lnSpc>
                      </a:pPr>
                      <a:r>
                        <a:rPr lang="ja-JP" altLang="en-US" sz="1050" kern="100" dirty="0">
                          <a:effectLst/>
                          <a:latin typeface="+mj-ea"/>
                          <a:ea typeface="+mj-ea"/>
                          <a:cs typeface="Times New Roman"/>
                        </a:rPr>
                        <a:t>高密度播種育苗栽培</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706610473"/>
                  </a:ext>
                </a:extLst>
              </a:tr>
              <a:tr h="204967">
                <a:tc>
                  <a:txBody>
                    <a:bodyPr/>
                    <a:lstStyle/>
                    <a:p>
                      <a:pPr algn="ctr">
                        <a:lnSpc>
                          <a:spcPts val="1200"/>
                        </a:lnSpc>
                      </a:pPr>
                      <a:r>
                        <a:rPr kumimoji="1" lang="ja-JP" altLang="en-US" sz="1050" dirty="0">
                          <a:latin typeface="+mj-ea"/>
                          <a:ea typeface="+mj-ea"/>
                        </a:rPr>
                        <a:t>４</a:t>
                      </a:r>
                    </a:p>
                  </a:txBody>
                  <a:tcPr/>
                </a:tc>
                <a:tc>
                  <a:txBody>
                    <a:bodyPr/>
                    <a:lstStyle/>
                    <a:p>
                      <a:pPr>
                        <a:lnSpc>
                          <a:spcPts val="1200"/>
                        </a:lnSpc>
                      </a:pPr>
                      <a:r>
                        <a:rPr lang="ja-JP" altLang="en-US" sz="1050" kern="100" dirty="0">
                          <a:effectLst/>
                          <a:latin typeface="+mj-ea"/>
                          <a:ea typeface="+mj-ea"/>
                          <a:cs typeface="Times New Roman"/>
                        </a:rPr>
                        <a:t>プール育苗</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endParaRPr kumimoji="1" lang="en-US" altLang="ja-JP" sz="1400" dirty="0">
                        <a:latin typeface="+mj-ea"/>
                        <a:ea typeface="+mj-ea"/>
                      </a:endParaRP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2952294187"/>
                  </a:ext>
                </a:extLst>
              </a:tr>
              <a:tr h="204967">
                <a:tc>
                  <a:txBody>
                    <a:bodyPr/>
                    <a:lstStyle/>
                    <a:p>
                      <a:pPr algn="ctr">
                        <a:lnSpc>
                          <a:spcPts val="1200"/>
                        </a:lnSpc>
                      </a:pPr>
                      <a:r>
                        <a:rPr kumimoji="1" lang="ja-JP" altLang="en-US" sz="1050" dirty="0">
                          <a:latin typeface="+mj-ea"/>
                          <a:ea typeface="+mj-ea"/>
                        </a:rPr>
                        <a:t>５</a:t>
                      </a:r>
                    </a:p>
                  </a:txBody>
                  <a:tcPr/>
                </a:tc>
                <a:tc>
                  <a:txBody>
                    <a:bodyPr/>
                    <a:lstStyle/>
                    <a:p>
                      <a:pPr>
                        <a:lnSpc>
                          <a:spcPts val="1200"/>
                        </a:lnSpc>
                      </a:pPr>
                      <a:r>
                        <a:rPr lang="ja-JP" altLang="en-US" sz="1050" kern="100" dirty="0">
                          <a:effectLst/>
                          <a:latin typeface="+mj-ea"/>
                          <a:ea typeface="+mj-ea"/>
                          <a:cs typeface="Times New Roman"/>
                        </a:rPr>
                        <a:t>温</a:t>
                      </a:r>
                      <a:r>
                        <a:rPr lang="ja-JP" altLang="ja-JP" sz="1050" kern="100" dirty="0">
                          <a:effectLst/>
                          <a:latin typeface="+mj-ea"/>
                          <a:ea typeface="+mj-ea"/>
                          <a:cs typeface="Times New Roman"/>
                        </a:rPr>
                        <a:t>湯種子消毒</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4264573975"/>
                  </a:ext>
                </a:extLst>
              </a:tr>
              <a:tr h="204967">
                <a:tc>
                  <a:txBody>
                    <a:bodyPr/>
                    <a:lstStyle/>
                    <a:p>
                      <a:pPr algn="ctr">
                        <a:lnSpc>
                          <a:spcPts val="1200"/>
                        </a:lnSpc>
                      </a:pPr>
                      <a:r>
                        <a:rPr kumimoji="1" lang="ja-JP" altLang="en-US" sz="1050" dirty="0">
                          <a:latin typeface="+mj-ea"/>
                          <a:ea typeface="+mj-ea"/>
                        </a:rPr>
                        <a:t>６</a:t>
                      </a:r>
                    </a:p>
                  </a:txBody>
                  <a:tcPr/>
                </a:tc>
                <a:tc>
                  <a:txBody>
                    <a:bodyPr/>
                    <a:lstStyle/>
                    <a:p>
                      <a:pPr>
                        <a:lnSpc>
                          <a:spcPts val="1200"/>
                        </a:lnSpc>
                      </a:pPr>
                      <a:r>
                        <a:rPr lang="ja-JP" altLang="en-US" sz="1050" kern="100" dirty="0">
                          <a:effectLst/>
                          <a:latin typeface="+mj-ea"/>
                          <a:ea typeface="+mj-ea"/>
                          <a:cs typeface="Times New Roman"/>
                        </a:rPr>
                        <a:t>効率的な移植栽培</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655316556"/>
                  </a:ext>
                </a:extLst>
              </a:tr>
              <a:tr h="204967">
                <a:tc>
                  <a:txBody>
                    <a:bodyPr/>
                    <a:lstStyle/>
                    <a:p>
                      <a:pPr algn="ctr">
                        <a:lnSpc>
                          <a:spcPts val="1200"/>
                        </a:lnSpc>
                      </a:pPr>
                      <a:r>
                        <a:rPr kumimoji="1" lang="ja-JP" altLang="en-US" sz="1050" dirty="0">
                          <a:latin typeface="+mj-ea"/>
                          <a:ea typeface="+mj-ea"/>
                        </a:rPr>
                        <a:t>７</a:t>
                      </a:r>
                    </a:p>
                  </a:txBody>
                  <a:tcPr/>
                </a:tc>
                <a:tc>
                  <a:txBody>
                    <a:bodyPr/>
                    <a:lstStyle/>
                    <a:p>
                      <a:pPr>
                        <a:lnSpc>
                          <a:spcPts val="1200"/>
                        </a:lnSpc>
                      </a:pPr>
                      <a:r>
                        <a:rPr lang="ja-JP" altLang="en-US" sz="1050" kern="100" dirty="0">
                          <a:solidFill>
                            <a:schemeClr val="tx1"/>
                          </a:solidFill>
                          <a:effectLst/>
                          <a:latin typeface="+mj-ea"/>
                          <a:ea typeface="+mj-ea"/>
                          <a:cs typeface="Times New Roman"/>
                        </a:rPr>
                        <a:t>作</a:t>
                      </a:r>
                      <a:r>
                        <a:rPr lang="ja-JP" altLang="en-US" sz="1050" kern="100" dirty="0">
                          <a:effectLst/>
                          <a:latin typeface="+mj-ea"/>
                          <a:ea typeface="+mj-ea"/>
                          <a:cs typeface="Times New Roman"/>
                        </a:rPr>
                        <a:t>期分散</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1420373264"/>
                  </a:ext>
                </a:extLst>
              </a:tr>
              <a:tr h="205248">
                <a:tc>
                  <a:txBody>
                    <a:bodyPr/>
                    <a:lstStyle/>
                    <a:p>
                      <a:pPr algn="ctr">
                        <a:lnSpc>
                          <a:spcPts val="1200"/>
                        </a:lnSpc>
                      </a:pPr>
                      <a:r>
                        <a:rPr kumimoji="1" lang="ja-JP" altLang="en-US" sz="1050" dirty="0">
                          <a:latin typeface="+mj-ea"/>
                          <a:ea typeface="+mj-ea"/>
                        </a:rPr>
                        <a:t>８</a:t>
                      </a:r>
                    </a:p>
                  </a:txBody>
                  <a:tcPr/>
                </a:tc>
                <a:tc>
                  <a:txBody>
                    <a:bodyPr/>
                    <a:lstStyle/>
                    <a:p>
                      <a:pPr>
                        <a:lnSpc>
                          <a:spcPts val="1200"/>
                        </a:lnSpc>
                      </a:pPr>
                      <a:r>
                        <a:rPr lang="ja-JP" altLang="en-US" sz="1050" kern="100" dirty="0">
                          <a:effectLst/>
                          <a:latin typeface="+mj-ea"/>
                          <a:ea typeface="+mj-ea"/>
                          <a:cs typeface="Times New Roman"/>
                        </a:rPr>
                        <a:t>土壌診断等を踏まえた施肥・土づくり</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2204264739"/>
                  </a:ext>
                </a:extLst>
              </a:tr>
              <a:tr h="204967">
                <a:tc>
                  <a:txBody>
                    <a:bodyPr/>
                    <a:lstStyle/>
                    <a:p>
                      <a:pPr algn="ctr">
                        <a:lnSpc>
                          <a:spcPts val="1200"/>
                        </a:lnSpc>
                      </a:pPr>
                      <a:r>
                        <a:rPr kumimoji="1" lang="ja-JP" altLang="en-US" sz="1050" dirty="0">
                          <a:latin typeface="+mj-ea"/>
                          <a:ea typeface="+mj-ea"/>
                        </a:rPr>
                        <a:t>９</a:t>
                      </a:r>
                    </a:p>
                  </a:txBody>
                  <a:tcPr/>
                </a:tc>
                <a:tc>
                  <a:txBody>
                    <a:bodyPr/>
                    <a:lstStyle/>
                    <a:p>
                      <a:pPr>
                        <a:lnSpc>
                          <a:spcPts val="1200"/>
                        </a:lnSpc>
                      </a:pPr>
                      <a:r>
                        <a:rPr lang="ja-JP" altLang="en-US" sz="1050" kern="100" dirty="0">
                          <a:effectLst/>
                          <a:latin typeface="+mj-ea"/>
                          <a:ea typeface="+mj-ea"/>
                          <a:cs typeface="Times New Roman"/>
                        </a:rPr>
                        <a:t>効率的な施肥</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4183522377"/>
                  </a:ext>
                </a:extLst>
              </a:tr>
              <a:tr h="204967">
                <a:tc>
                  <a:txBody>
                    <a:bodyPr/>
                    <a:lstStyle/>
                    <a:p>
                      <a:pPr algn="ctr">
                        <a:lnSpc>
                          <a:spcPts val="1200"/>
                        </a:lnSpc>
                      </a:pPr>
                      <a:r>
                        <a:rPr kumimoji="1" lang="en-US" altLang="ja-JP" sz="1050" dirty="0">
                          <a:latin typeface="+mj-ea"/>
                          <a:ea typeface="+mj-ea"/>
                        </a:rPr>
                        <a:t>10</a:t>
                      </a:r>
                      <a:endParaRPr kumimoji="1" lang="ja-JP" altLang="en-US" sz="1050" dirty="0">
                        <a:latin typeface="+mj-ea"/>
                        <a:ea typeface="+mj-ea"/>
                      </a:endParaRPr>
                    </a:p>
                  </a:txBody>
                  <a:tcPr/>
                </a:tc>
                <a:tc>
                  <a:txBody>
                    <a:bodyPr/>
                    <a:lstStyle/>
                    <a:p>
                      <a:pPr>
                        <a:lnSpc>
                          <a:spcPts val="1200"/>
                        </a:lnSpc>
                      </a:pPr>
                      <a:r>
                        <a:rPr lang="ja-JP" altLang="en-US" sz="1050" kern="100" dirty="0">
                          <a:effectLst/>
                          <a:latin typeface="+mj-ea"/>
                          <a:ea typeface="+mj-ea"/>
                          <a:cs typeface="Times New Roman"/>
                        </a:rPr>
                        <a:t>効率的な農薬処理</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3182818450"/>
                  </a:ext>
                </a:extLst>
              </a:tr>
              <a:tr h="204967">
                <a:tc>
                  <a:txBody>
                    <a:bodyPr/>
                    <a:lstStyle/>
                    <a:p>
                      <a:pPr algn="ctr">
                        <a:lnSpc>
                          <a:spcPts val="1200"/>
                        </a:lnSpc>
                      </a:pPr>
                      <a:r>
                        <a:rPr kumimoji="1" lang="en-US" altLang="ja-JP" sz="1050" dirty="0">
                          <a:latin typeface="+mj-ea"/>
                          <a:ea typeface="+mj-ea"/>
                        </a:rPr>
                        <a:t>11</a:t>
                      </a:r>
                      <a:endParaRPr kumimoji="1" lang="ja-JP" altLang="en-US" sz="1050" dirty="0">
                        <a:latin typeface="+mj-ea"/>
                        <a:ea typeface="+mj-ea"/>
                      </a:endParaRPr>
                    </a:p>
                  </a:txBody>
                  <a:tcPr/>
                </a:tc>
                <a:tc>
                  <a:txBody>
                    <a:bodyPr/>
                    <a:lstStyle/>
                    <a:p>
                      <a:pPr>
                        <a:lnSpc>
                          <a:spcPts val="1200"/>
                        </a:lnSpc>
                      </a:pPr>
                      <a:r>
                        <a:rPr lang="ja-JP" altLang="en-US" sz="1050" kern="100" dirty="0">
                          <a:effectLst/>
                          <a:latin typeface="+mj-ea"/>
                          <a:ea typeface="+mj-ea"/>
                          <a:cs typeface="Times New Roman"/>
                        </a:rPr>
                        <a:t>化学肥料の使用量削減</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3681851877"/>
                  </a:ext>
                </a:extLst>
              </a:tr>
              <a:tr h="204967">
                <a:tc>
                  <a:txBody>
                    <a:bodyPr/>
                    <a:lstStyle/>
                    <a:p>
                      <a:pPr algn="ctr">
                        <a:lnSpc>
                          <a:spcPts val="1200"/>
                        </a:lnSpc>
                      </a:pPr>
                      <a:r>
                        <a:rPr kumimoji="1" lang="en-US" altLang="ja-JP" sz="1050" dirty="0">
                          <a:latin typeface="+mj-ea"/>
                          <a:ea typeface="+mj-ea"/>
                        </a:rPr>
                        <a:t>12</a:t>
                      </a:r>
                      <a:endParaRPr kumimoji="1" lang="ja-JP" altLang="en-US" sz="1050" dirty="0">
                        <a:latin typeface="+mj-ea"/>
                        <a:ea typeface="+mj-ea"/>
                      </a:endParaRPr>
                    </a:p>
                  </a:txBody>
                  <a:tcPr/>
                </a:tc>
                <a:tc>
                  <a:txBody>
                    <a:bodyPr/>
                    <a:lstStyle/>
                    <a:p>
                      <a:pPr>
                        <a:lnSpc>
                          <a:spcPts val="1200"/>
                        </a:lnSpc>
                      </a:pPr>
                      <a:r>
                        <a:rPr lang="ja-JP" altLang="en-US" sz="1050" kern="100" dirty="0">
                          <a:effectLst/>
                          <a:latin typeface="+mj-ea"/>
                          <a:ea typeface="+mj-ea"/>
                          <a:cs typeface="Times New Roman"/>
                        </a:rPr>
                        <a:t>化学農薬の使用量削減</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endParaRPr kumimoji="1" lang="en-US" altLang="ja-JP" sz="1400" dirty="0">
                        <a:latin typeface="+mj-ea"/>
                        <a:ea typeface="+mj-ea"/>
                      </a:endParaRP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4001331093"/>
                  </a:ext>
                </a:extLst>
              </a:tr>
              <a:tr h="204967">
                <a:tc>
                  <a:txBody>
                    <a:bodyPr/>
                    <a:lstStyle/>
                    <a:p>
                      <a:pPr algn="ctr">
                        <a:lnSpc>
                          <a:spcPts val="1200"/>
                        </a:lnSpc>
                      </a:pPr>
                      <a:r>
                        <a:rPr kumimoji="1" lang="en-US" altLang="ja-JP" sz="1050" dirty="0">
                          <a:latin typeface="+mj-ea"/>
                          <a:ea typeface="+mj-ea"/>
                        </a:rPr>
                        <a:t>13</a:t>
                      </a:r>
                      <a:endParaRPr kumimoji="1" lang="ja-JP" altLang="en-US" sz="1050" dirty="0">
                        <a:latin typeface="+mj-ea"/>
                        <a:ea typeface="+mj-ea"/>
                      </a:endParaRPr>
                    </a:p>
                  </a:txBody>
                  <a:tcPr/>
                </a:tc>
                <a:tc>
                  <a:txBody>
                    <a:bodyPr/>
                    <a:lstStyle/>
                    <a:p>
                      <a:pPr>
                        <a:lnSpc>
                          <a:spcPts val="1200"/>
                        </a:lnSpc>
                      </a:pPr>
                      <a:r>
                        <a:rPr lang="ja-JP" altLang="en-US" sz="1050" kern="100" dirty="0">
                          <a:effectLst/>
                          <a:latin typeface="+mj-ea"/>
                          <a:ea typeface="+mj-ea"/>
                          <a:cs typeface="Times New Roman"/>
                        </a:rPr>
                        <a:t>多収品種の導入</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4031013739"/>
                  </a:ext>
                </a:extLst>
              </a:tr>
              <a:tr h="204967">
                <a:tc>
                  <a:txBody>
                    <a:bodyPr/>
                    <a:lstStyle/>
                    <a:p>
                      <a:pPr algn="ctr">
                        <a:lnSpc>
                          <a:spcPts val="1200"/>
                        </a:lnSpc>
                      </a:pPr>
                      <a:r>
                        <a:rPr kumimoji="1" lang="en-US" altLang="ja-JP" sz="1050" dirty="0">
                          <a:latin typeface="+mj-ea"/>
                          <a:ea typeface="+mj-ea"/>
                        </a:rPr>
                        <a:t>14</a:t>
                      </a:r>
                      <a:endParaRPr kumimoji="1" lang="ja-JP" altLang="en-US" sz="1050" dirty="0">
                        <a:latin typeface="+mj-ea"/>
                        <a:ea typeface="+mj-ea"/>
                      </a:endParaRPr>
                    </a:p>
                  </a:txBody>
                  <a:tcPr/>
                </a:tc>
                <a:tc>
                  <a:txBody>
                    <a:bodyPr/>
                    <a:lstStyle/>
                    <a:p>
                      <a:pPr>
                        <a:lnSpc>
                          <a:spcPts val="1200"/>
                        </a:lnSpc>
                      </a:pPr>
                      <a:r>
                        <a:rPr kumimoji="1" lang="ja-JP" altLang="en-US" sz="1050" b="0" i="0" u="none" strike="noStrike" kern="100" cap="none" spc="0" normalizeH="0" baseline="0" noProof="0" dirty="0">
                          <a:ln>
                            <a:noFill/>
                          </a:ln>
                          <a:solidFill>
                            <a:prstClr val="black"/>
                          </a:solidFill>
                          <a:effectLst/>
                          <a:uLnTx/>
                          <a:uFillTx/>
                          <a:latin typeface="+mj-ea"/>
                          <a:ea typeface="+mj-ea"/>
                          <a:cs typeface="Times New Roman"/>
                        </a:rPr>
                        <a:t>農業機械の共同利用</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1319060421"/>
                  </a:ext>
                </a:extLst>
              </a:tr>
              <a:tr h="204967">
                <a:tc>
                  <a:txBody>
                    <a:bodyPr/>
                    <a:lstStyle/>
                    <a:p>
                      <a:pPr algn="ctr">
                        <a:lnSpc>
                          <a:spcPts val="1200"/>
                        </a:lnSpc>
                      </a:pPr>
                      <a:r>
                        <a:rPr kumimoji="1" lang="en-US" altLang="ja-JP" sz="1050" dirty="0">
                          <a:latin typeface="+mj-ea"/>
                          <a:ea typeface="+mj-ea"/>
                        </a:rPr>
                        <a:t>15</a:t>
                      </a:r>
                      <a:endParaRPr kumimoji="1" lang="ja-JP" altLang="en-US" sz="1050" dirty="0">
                        <a:latin typeface="+mj-ea"/>
                        <a:ea typeface="+mj-ea"/>
                      </a:endParaRPr>
                    </a:p>
                  </a:txBody>
                  <a:tcPr/>
                </a:tc>
                <a:tc>
                  <a:txBody>
                    <a:bodyPr/>
                    <a:lstStyle/>
                    <a:p>
                      <a:pPr>
                        <a:lnSpc>
                          <a:spcPts val="1200"/>
                        </a:lnSpc>
                      </a:pPr>
                      <a:r>
                        <a:rPr lang="ja-JP" altLang="en-US" sz="1050" kern="100" dirty="0">
                          <a:effectLst/>
                          <a:latin typeface="+mj-ea"/>
                          <a:ea typeface="+mj-ea"/>
                          <a:cs typeface="Times New Roman"/>
                        </a:rPr>
                        <a:t>スマート農業機器の活用</a:t>
                      </a:r>
                      <a:endParaRPr kumimoji="1" lang="ja-JP" altLang="en-US" sz="1050" dirty="0">
                        <a:latin typeface="+mj-ea"/>
                        <a:ea typeface="+mj-ea"/>
                      </a:endParaRPr>
                    </a:p>
                  </a:txBody>
                  <a:tcPr/>
                </a:tc>
                <a:tc>
                  <a:txBody>
                    <a:bodyPr/>
                    <a:lstStyle/>
                    <a:p>
                      <a:pPr algn="ctr">
                        <a:lnSpc>
                          <a:spcPts val="1200"/>
                        </a:lnSpc>
                      </a:pPr>
                      <a:r>
                        <a:rPr kumimoji="1" lang="ja-JP" altLang="en-US" sz="1400" dirty="0">
                          <a:latin typeface="+mj-ea"/>
                          <a:ea typeface="+mj-ea"/>
                        </a:rPr>
                        <a:t>□</a:t>
                      </a:r>
                    </a:p>
                  </a:txBody>
                  <a:tcPr anchor="ctr"/>
                </a:tc>
                <a:tc>
                  <a:txBody>
                    <a:bodyPr/>
                    <a:lstStyle/>
                    <a:p>
                      <a:pPr algn="ctr">
                        <a:lnSpc>
                          <a:spcPts val="1200"/>
                        </a:lnSpc>
                      </a:pPr>
                      <a:r>
                        <a:rPr kumimoji="1" lang="ja-JP" altLang="en-US" sz="1400" dirty="0">
                          <a:latin typeface="+mj-ea"/>
                          <a:ea typeface="+mj-ea"/>
                        </a:rPr>
                        <a:t>□</a:t>
                      </a:r>
                    </a:p>
                  </a:txBody>
                  <a:tcPr anchor="ctr"/>
                </a:tc>
                <a:extLst>
                  <a:ext uri="{0D108BD9-81ED-4DB2-BD59-A6C34878D82A}">
                    <a16:rowId xmlns:a16="http://schemas.microsoft.com/office/drawing/2014/main" val="3523043361"/>
                  </a:ext>
                </a:extLst>
              </a:tr>
              <a:tr h="243525">
                <a:tc>
                  <a:txBody>
                    <a:bodyPr/>
                    <a:lstStyle/>
                    <a:p>
                      <a:pPr algn="ctr">
                        <a:lnSpc>
                          <a:spcPts val="1200"/>
                        </a:lnSpc>
                      </a:pPr>
                      <a:r>
                        <a:rPr kumimoji="1" lang="en-US" altLang="ja-JP" sz="1050" dirty="0">
                          <a:latin typeface="+mj-ea"/>
                          <a:ea typeface="+mj-ea"/>
                        </a:rPr>
                        <a:t>16</a:t>
                      </a:r>
                      <a:endParaRPr kumimoji="1" lang="ja-JP" altLang="en-US" sz="1050" dirty="0">
                        <a:latin typeface="+mj-ea"/>
                        <a:ea typeface="+mj-ea"/>
                      </a:endParaRPr>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j-ea"/>
                          <a:ea typeface="+mj-ea"/>
                          <a:cs typeface="Times New Roman"/>
                        </a:rPr>
                        <a:t>地域特認メニュー（　　　　　　　　　　　　　　　　　）</a:t>
                      </a:r>
                      <a:endParaRPr kumimoji="1" lang="en-US" altLang="ja-JP" sz="1050" b="0" i="0" u="none" strike="noStrike" kern="100" cap="none" spc="0" normalizeH="0" baseline="0" noProof="0" dirty="0">
                        <a:ln>
                          <a:noFill/>
                        </a:ln>
                        <a:solidFill>
                          <a:prstClr val="black"/>
                        </a:solidFill>
                        <a:effectLst/>
                        <a:uLnTx/>
                        <a:uFillTx/>
                        <a:latin typeface="+mj-ea"/>
                        <a:ea typeface="+mj-ea"/>
                        <a:cs typeface="Times New Roman"/>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132215978"/>
                  </a:ext>
                </a:extLst>
              </a:tr>
              <a:tr h="243525">
                <a:tc>
                  <a:txBody>
                    <a:bodyPr/>
                    <a:lstStyle/>
                    <a:p>
                      <a:pPr algn="ctr">
                        <a:lnSpc>
                          <a:spcPts val="1200"/>
                        </a:lnSpc>
                      </a:pPr>
                      <a:endParaRPr kumimoji="1" lang="ja-JP" altLang="en-US" sz="1000" dirty="0">
                        <a:latin typeface="+mj-ea"/>
                        <a:ea typeface="+mj-ea"/>
                      </a:endParaRPr>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j-ea"/>
                          <a:ea typeface="+mn-ea"/>
                          <a:cs typeface="Times New Roman"/>
                        </a:rPr>
                        <a:t>地域特認メニュー（　　　　　　　　　　　　　　　　　）</a:t>
                      </a:r>
                      <a:endParaRPr kumimoji="1" lang="ja-JP" altLang="en-US" sz="1050" kern="1200" dirty="0">
                        <a:solidFill>
                          <a:schemeClr val="tx1"/>
                        </a:solidFill>
                        <a:latin typeface="+mj-ea"/>
                        <a:ea typeface="+mn-ea"/>
                        <a:cs typeface="+mn-cs"/>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2950303705"/>
                  </a:ext>
                </a:extLst>
              </a:tr>
            </a:tbl>
          </a:graphicData>
        </a:graphic>
      </p:graphicFrame>
      <p:graphicFrame>
        <p:nvGraphicFramePr>
          <p:cNvPr id="28" name="表 21">
            <a:extLst>
              <a:ext uri="{FF2B5EF4-FFF2-40B4-BE49-F238E27FC236}">
                <a16:creationId xmlns:a16="http://schemas.microsoft.com/office/drawing/2014/main" id="{0B6C5344-DA63-4588-BEE1-DFDBC50E94B9}"/>
              </a:ext>
            </a:extLst>
          </p:cNvPr>
          <p:cNvGraphicFramePr>
            <a:graphicFrameLocks noGrp="1"/>
          </p:cNvGraphicFramePr>
          <p:nvPr>
            <p:extLst>
              <p:ext uri="{D42A27DB-BD31-4B8C-83A1-F6EECF244321}">
                <p14:modId xmlns:p14="http://schemas.microsoft.com/office/powerpoint/2010/main" val="104728238"/>
              </p:ext>
            </p:extLst>
          </p:nvPr>
        </p:nvGraphicFramePr>
        <p:xfrm>
          <a:off x="719497" y="6215724"/>
          <a:ext cx="6120680" cy="3247942"/>
        </p:xfrm>
        <a:graphic>
          <a:graphicData uri="http://schemas.openxmlformats.org/drawingml/2006/table">
            <a:tbl>
              <a:tblPr firstRow="1" bandRow="1">
                <a:tableStyleId>{5940675A-B579-460E-94D1-54222C63F5DA}</a:tableStyleId>
              </a:tblPr>
              <a:tblGrid>
                <a:gridCol w="529386">
                  <a:extLst>
                    <a:ext uri="{9D8B030D-6E8A-4147-A177-3AD203B41FA5}">
                      <a16:colId xmlns:a16="http://schemas.microsoft.com/office/drawing/2014/main" val="2835250543"/>
                    </a:ext>
                  </a:extLst>
                </a:gridCol>
                <a:gridCol w="2958714">
                  <a:extLst>
                    <a:ext uri="{9D8B030D-6E8A-4147-A177-3AD203B41FA5}">
                      <a16:colId xmlns:a16="http://schemas.microsoft.com/office/drawing/2014/main" val="3535662680"/>
                    </a:ext>
                  </a:extLst>
                </a:gridCol>
                <a:gridCol w="1264427">
                  <a:extLst>
                    <a:ext uri="{9D8B030D-6E8A-4147-A177-3AD203B41FA5}">
                      <a16:colId xmlns:a16="http://schemas.microsoft.com/office/drawing/2014/main" val="2028950607"/>
                    </a:ext>
                  </a:extLst>
                </a:gridCol>
                <a:gridCol w="1368153">
                  <a:extLst>
                    <a:ext uri="{9D8B030D-6E8A-4147-A177-3AD203B41FA5}">
                      <a16:colId xmlns:a16="http://schemas.microsoft.com/office/drawing/2014/main" val="4197468412"/>
                    </a:ext>
                  </a:extLst>
                </a:gridCol>
              </a:tblGrid>
              <a:tr h="231228">
                <a:tc>
                  <a:txBody>
                    <a:bodyPr/>
                    <a:lstStyle/>
                    <a:p>
                      <a:pPr algn="ctr">
                        <a:lnSpc>
                          <a:spcPts val="1300"/>
                        </a:lnSpc>
                      </a:pPr>
                      <a:r>
                        <a:rPr kumimoji="1" lang="ja-JP" altLang="en-US" sz="1050" dirty="0"/>
                        <a:t>番号</a:t>
                      </a:r>
                    </a:p>
                  </a:txBody>
                  <a:tcPr>
                    <a:solidFill>
                      <a:schemeClr val="bg1">
                        <a:lumMod val="95000"/>
                      </a:schemeClr>
                    </a:solidFill>
                  </a:tcPr>
                </a:tc>
                <a:tc>
                  <a:txBody>
                    <a:bodyPr/>
                    <a:lstStyle/>
                    <a:p>
                      <a:pPr algn="ctr">
                        <a:lnSpc>
                          <a:spcPts val="1300"/>
                        </a:lnSpc>
                      </a:pPr>
                      <a:r>
                        <a:rPr kumimoji="1" lang="ja-JP" altLang="en-US" sz="1050" dirty="0"/>
                        <a:t>取組メニュー</a:t>
                      </a:r>
                    </a:p>
                  </a:txBody>
                  <a:tcPr>
                    <a:solidFill>
                      <a:schemeClr val="bg1">
                        <a:lumMod val="95000"/>
                      </a:schemeClr>
                    </a:solidFill>
                  </a:tcPr>
                </a:tc>
                <a:tc>
                  <a:txBody>
                    <a:bodyPr/>
                    <a:lstStyle/>
                    <a:p>
                      <a:pPr algn="ctr">
                        <a:lnSpc>
                          <a:spcPts val="1300"/>
                        </a:lnSpc>
                      </a:pPr>
                      <a:r>
                        <a:rPr kumimoji="1" lang="ja-JP" altLang="en-US" sz="1050" dirty="0"/>
                        <a:t>麦（輸出向け）</a:t>
                      </a:r>
                    </a:p>
                  </a:txBody>
                  <a:tcPr>
                    <a:solidFill>
                      <a:schemeClr val="bg1">
                        <a:lumMod val="95000"/>
                      </a:schemeClr>
                    </a:solidFill>
                  </a:tcPr>
                </a:tc>
                <a:tc>
                  <a:txBody>
                    <a:bodyPr/>
                    <a:lstStyle/>
                    <a:p>
                      <a:pPr algn="ctr">
                        <a:lnSpc>
                          <a:spcPts val="1300"/>
                        </a:lnSpc>
                      </a:pPr>
                      <a:r>
                        <a:rPr kumimoji="1" lang="ja-JP" altLang="en-US" sz="1050" dirty="0"/>
                        <a:t>麦（加工向け）</a:t>
                      </a:r>
                    </a:p>
                  </a:txBody>
                  <a:tcPr>
                    <a:solidFill>
                      <a:schemeClr val="bg1">
                        <a:lumMod val="95000"/>
                      </a:schemeClr>
                    </a:solidFill>
                  </a:tcPr>
                </a:tc>
                <a:extLst>
                  <a:ext uri="{0D108BD9-81ED-4DB2-BD59-A6C34878D82A}">
                    <a16:rowId xmlns:a16="http://schemas.microsoft.com/office/drawing/2014/main" val="2536497957"/>
                  </a:ext>
                </a:extLst>
              </a:tr>
              <a:tr h="233232">
                <a:tc>
                  <a:txBody>
                    <a:bodyPr/>
                    <a:lstStyle/>
                    <a:p>
                      <a:pPr algn="ctr">
                        <a:lnSpc>
                          <a:spcPts val="1200"/>
                        </a:lnSpc>
                      </a:pPr>
                      <a:r>
                        <a:rPr kumimoji="1" lang="ja-JP" altLang="en-US" sz="1050" dirty="0"/>
                        <a:t>１</a:t>
                      </a:r>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lang="ja-JP" altLang="en-US" sz="1050" kern="100" dirty="0">
                          <a:effectLst/>
                          <a:latin typeface="+mn-ea"/>
                          <a:ea typeface="+mn-ea"/>
                          <a:cs typeface="Times New Roman"/>
                        </a:rPr>
                        <a:t>融雪促進</a:t>
                      </a:r>
                      <a:endParaRPr lang="ja-JP" altLang="ja-JP" sz="1050" kern="100" dirty="0">
                        <a:effectLst/>
                        <a:latin typeface="+mn-ea"/>
                        <a:ea typeface="+mn-ea"/>
                        <a:cs typeface="Times New Roman"/>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3273358447"/>
                  </a:ext>
                </a:extLst>
              </a:tr>
              <a:tr h="233232">
                <a:tc>
                  <a:txBody>
                    <a:bodyPr/>
                    <a:lstStyle/>
                    <a:p>
                      <a:pPr algn="ctr">
                        <a:lnSpc>
                          <a:spcPts val="1200"/>
                        </a:lnSpc>
                      </a:pPr>
                      <a:r>
                        <a:rPr kumimoji="1" lang="ja-JP" altLang="en-US" sz="1050" dirty="0"/>
                        <a:t>２</a:t>
                      </a:r>
                      <a:endParaRPr kumimoji="1" lang="en-US" altLang="ja-JP" sz="1050" dirty="0"/>
                    </a:p>
                  </a:txBody>
                  <a:tcPr/>
                </a:tc>
                <a:tc>
                  <a:txBody>
                    <a:bodyPr/>
                    <a:lstStyle/>
                    <a:p>
                      <a:pPr>
                        <a:lnSpc>
                          <a:spcPts val="1200"/>
                        </a:lnSpc>
                      </a:pPr>
                      <a:r>
                        <a:rPr kumimoji="1" lang="ja-JP" altLang="en-US" sz="1050" dirty="0">
                          <a:latin typeface="+mn-ea"/>
                          <a:ea typeface="+mn-ea"/>
                        </a:rPr>
                        <a:t>新たに導入した品種に応じた栽培管理</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761639142"/>
                  </a:ext>
                </a:extLst>
              </a:tr>
              <a:tr h="233232">
                <a:tc>
                  <a:txBody>
                    <a:bodyPr/>
                    <a:lstStyle/>
                    <a:p>
                      <a:pPr algn="ctr">
                        <a:lnSpc>
                          <a:spcPts val="1200"/>
                        </a:lnSpc>
                      </a:pPr>
                      <a:r>
                        <a:rPr kumimoji="1" lang="ja-JP" altLang="en-US" sz="1050" dirty="0"/>
                        <a:t>３</a:t>
                      </a:r>
                    </a:p>
                  </a:txBody>
                  <a:tcPr/>
                </a:tc>
                <a:tc>
                  <a:txBody>
                    <a:bodyPr/>
                    <a:lstStyle/>
                    <a:p>
                      <a:pPr>
                        <a:lnSpc>
                          <a:spcPts val="1200"/>
                        </a:lnSpc>
                      </a:pPr>
                      <a:r>
                        <a:rPr kumimoji="1" lang="ja-JP" altLang="en-US" sz="1050" dirty="0">
                          <a:latin typeface="+mn-ea"/>
                          <a:ea typeface="+mn-ea"/>
                        </a:rPr>
                        <a:t>ふく土・踏圧</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706610473"/>
                  </a:ext>
                </a:extLst>
              </a:tr>
              <a:tr h="233232">
                <a:tc>
                  <a:txBody>
                    <a:bodyPr/>
                    <a:lstStyle/>
                    <a:p>
                      <a:pPr algn="ctr">
                        <a:lnSpc>
                          <a:spcPts val="1200"/>
                        </a:lnSpc>
                      </a:pPr>
                      <a:r>
                        <a:rPr kumimoji="1" lang="ja-JP" altLang="en-US" sz="1050" dirty="0"/>
                        <a:t>４</a:t>
                      </a:r>
                    </a:p>
                  </a:txBody>
                  <a:tcPr/>
                </a:tc>
                <a:tc>
                  <a:txBody>
                    <a:bodyPr/>
                    <a:lstStyle/>
                    <a:p>
                      <a:pPr>
                        <a:lnSpc>
                          <a:spcPts val="1200"/>
                        </a:lnSpc>
                      </a:pPr>
                      <a:r>
                        <a:rPr kumimoji="1" lang="ja-JP" altLang="en-US" sz="1050" dirty="0">
                          <a:latin typeface="+mn-ea"/>
                          <a:ea typeface="+mn-ea"/>
                        </a:rPr>
                        <a:t>難防除雑草対策</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2952294187"/>
                  </a:ext>
                </a:extLst>
              </a:tr>
              <a:tr h="247388">
                <a:tc>
                  <a:txBody>
                    <a:bodyPr/>
                    <a:lstStyle/>
                    <a:p>
                      <a:pPr algn="ctr">
                        <a:lnSpc>
                          <a:spcPts val="1200"/>
                        </a:lnSpc>
                      </a:pPr>
                      <a:r>
                        <a:rPr kumimoji="1" lang="ja-JP" altLang="en-US" sz="1050" dirty="0"/>
                        <a:t>５</a:t>
                      </a:r>
                    </a:p>
                  </a:txBody>
                  <a:tcPr/>
                </a:tc>
                <a:tc>
                  <a:txBody>
                    <a:bodyPr/>
                    <a:lstStyle/>
                    <a:p>
                      <a:pPr>
                        <a:lnSpc>
                          <a:spcPts val="1200"/>
                        </a:lnSpc>
                      </a:pPr>
                      <a:r>
                        <a:rPr kumimoji="1" lang="ja-JP" altLang="en-US" sz="1050" dirty="0">
                          <a:latin typeface="+mn-ea"/>
                          <a:ea typeface="+mn-ea"/>
                        </a:rPr>
                        <a:t>生育予測システムを活用した開花期・収穫期予測</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4264573975"/>
                  </a:ext>
                </a:extLst>
              </a:tr>
              <a:tr h="233232">
                <a:tc>
                  <a:txBody>
                    <a:bodyPr/>
                    <a:lstStyle/>
                    <a:p>
                      <a:pPr algn="ctr">
                        <a:lnSpc>
                          <a:spcPts val="1200"/>
                        </a:lnSpc>
                      </a:pPr>
                      <a:r>
                        <a:rPr kumimoji="1" lang="ja-JP" altLang="en-US" sz="1050" dirty="0"/>
                        <a:t>６</a:t>
                      </a:r>
                    </a:p>
                  </a:txBody>
                  <a:tcPr/>
                </a:tc>
                <a:tc>
                  <a:txBody>
                    <a:bodyPr/>
                    <a:lstStyle/>
                    <a:p>
                      <a:pPr>
                        <a:lnSpc>
                          <a:spcPts val="1200"/>
                        </a:lnSpc>
                      </a:pPr>
                      <a:r>
                        <a:rPr kumimoji="1" lang="ja-JP" altLang="en-US" sz="1050" dirty="0">
                          <a:latin typeface="+mn-ea"/>
                          <a:ea typeface="+mn-ea"/>
                        </a:rPr>
                        <a:t>効率的・効果的な施肥</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655316556"/>
                  </a:ext>
                </a:extLst>
              </a:tr>
              <a:tr h="233232">
                <a:tc>
                  <a:txBody>
                    <a:bodyPr/>
                    <a:lstStyle/>
                    <a:p>
                      <a:pPr algn="ctr">
                        <a:lnSpc>
                          <a:spcPts val="1200"/>
                        </a:lnSpc>
                      </a:pPr>
                      <a:r>
                        <a:rPr kumimoji="1" lang="ja-JP" altLang="en-US" sz="1050" dirty="0"/>
                        <a:t>７</a:t>
                      </a:r>
                    </a:p>
                  </a:txBody>
                  <a:tcPr/>
                </a:tc>
                <a:tc>
                  <a:txBody>
                    <a:bodyPr/>
                    <a:lstStyle/>
                    <a:p>
                      <a:pPr>
                        <a:lnSpc>
                          <a:spcPts val="1200"/>
                        </a:lnSpc>
                      </a:pPr>
                      <a:r>
                        <a:rPr kumimoji="1" lang="ja-JP" altLang="en-US" sz="1050" dirty="0">
                          <a:latin typeface="+mn-ea"/>
                          <a:ea typeface="+mn-ea"/>
                        </a:rPr>
                        <a:t>重要病害虫の防除</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1420373264"/>
                  </a:ext>
                </a:extLst>
              </a:tr>
              <a:tr h="233232">
                <a:tc>
                  <a:txBody>
                    <a:bodyPr/>
                    <a:lstStyle/>
                    <a:p>
                      <a:pPr algn="ctr">
                        <a:lnSpc>
                          <a:spcPts val="1200"/>
                        </a:lnSpc>
                      </a:pPr>
                      <a:r>
                        <a:rPr kumimoji="1" lang="ja-JP" altLang="en-US" sz="1050" dirty="0"/>
                        <a:t>８</a:t>
                      </a:r>
                    </a:p>
                  </a:txBody>
                  <a:tcPr/>
                </a:tc>
                <a:tc>
                  <a:txBody>
                    <a:bodyPr/>
                    <a:lstStyle/>
                    <a:p>
                      <a:pPr>
                        <a:lnSpc>
                          <a:spcPts val="1200"/>
                        </a:lnSpc>
                      </a:pPr>
                      <a:r>
                        <a:rPr kumimoji="1" lang="ja-JP" altLang="en-US" sz="1050" dirty="0">
                          <a:latin typeface="+mn-ea"/>
                          <a:ea typeface="+mn-ea"/>
                        </a:rPr>
                        <a:t>排水対策管理</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2204264739"/>
                  </a:ext>
                </a:extLst>
              </a:tr>
              <a:tr h="233232">
                <a:tc>
                  <a:txBody>
                    <a:bodyPr/>
                    <a:lstStyle/>
                    <a:p>
                      <a:pPr algn="ctr">
                        <a:lnSpc>
                          <a:spcPts val="1200"/>
                        </a:lnSpc>
                      </a:pPr>
                      <a:r>
                        <a:rPr kumimoji="1" lang="ja-JP" altLang="en-US" sz="1050" dirty="0"/>
                        <a:t>９</a:t>
                      </a:r>
                    </a:p>
                  </a:txBody>
                  <a:tcPr/>
                </a:tc>
                <a:tc>
                  <a:txBody>
                    <a:bodyPr/>
                    <a:lstStyle/>
                    <a:p>
                      <a:pPr>
                        <a:lnSpc>
                          <a:spcPts val="1200"/>
                        </a:lnSpc>
                      </a:pPr>
                      <a:r>
                        <a:rPr kumimoji="1" lang="ja-JP" altLang="en-US" sz="1050" dirty="0">
                          <a:latin typeface="+mn-ea"/>
                          <a:ea typeface="+mn-ea"/>
                        </a:rPr>
                        <a:t>農業機械の共同利用</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4183522377"/>
                  </a:ext>
                </a:extLst>
              </a:tr>
              <a:tr h="233232">
                <a:tc>
                  <a:txBody>
                    <a:bodyPr/>
                    <a:lstStyle/>
                    <a:p>
                      <a:pPr algn="ctr">
                        <a:lnSpc>
                          <a:spcPts val="1200"/>
                        </a:lnSpc>
                      </a:pPr>
                      <a:r>
                        <a:rPr kumimoji="1" lang="en-US" altLang="ja-JP" sz="1050" dirty="0"/>
                        <a:t>10</a:t>
                      </a:r>
                      <a:endParaRPr kumimoji="1" lang="ja-JP" altLang="en-US" sz="1050" dirty="0"/>
                    </a:p>
                  </a:txBody>
                  <a:tcPr/>
                </a:tc>
                <a:tc>
                  <a:txBody>
                    <a:bodyPr/>
                    <a:lstStyle/>
                    <a:p>
                      <a:pPr>
                        <a:lnSpc>
                          <a:spcPts val="1200"/>
                        </a:lnSpc>
                      </a:pPr>
                      <a:r>
                        <a:rPr kumimoji="1" lang="ja-JP" altLang="en-US" sz="1050" dirty="0">
                          <a:latin typeface="+mn-ea"/>
                          <a:ea typeface="+mn-ea"/>
                        </a:rPr>
                        <a:t>スマート農業機器の活用</a:t>
                      </a: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3182818450"/>
                  </a:ext>
                </a:extLst>
              </a:tr>
              <a:tr h="274727">
                <a:tc>
                  <a:txBody>
                    <a:bodyPr/>
                    <a:lstStyle/>
                    <a:p>
                      <a:pPr algn="ctr">
                        <a:lnSpc>
                          <a:spcPts val="1200"/>
                        </a:lnSpc>
                      </a:pPr>
                      <a:r>
                        <a:rPr kumimoji="1" lang="en-US" altLang="ja-JP" sz="1050" dirty="0"/>
                        <a:t>11</a:t>
                      </a:r>
                      <a:endParaRPr kumimoji="1" lang="ja-JP" altLang="en-US" sz="1050" dirty="0"/>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n-ea"/>
                          <a:ea typeface="+mn-ea"/>
                          <a:cs typeface="Times New Roman"/>
                        </a:rPr>
                        <a:t>地域特認メニュー（　　　　　　　　　　　　　　　　　　）</a:t>
                      </a:r>
                      <a:endParaRPr kumimoji="1" lang="ja-JP" altLang="en-US" sz="1050" dirty="0">
                        <a:latin typeface="+mn-ea"/>
                        <a:ea typeface="+mn-ea"/>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132215978"/>
                  </a:ext>
                </a:extLst>
              </a:tr>
              <a:tr h="274727">
                <a:tc>
                  <a:txBody>
                    <a:bodyPr/>
                    <a:lstStyle/>
                    <a:p>
                      <a:pPr algn="ctr">
                        <a:lnSpc>
                          <a:spcPts val="1200"/>
                        </a:lnSpc>
                      </a:pPr>
                      <a:endParaRPr kumimoji="1" lang="ja-JP" altLang="en-US" sz="1050" dirty="0"/>
                    </a:p>
                  </a:txBody>
                  <a:tcPr/>
                </a:tc>
                <a:tc>
                  <a:txBody>
                    <a:bodyPr/>
                    <a:lstStyle/>
                    <a:p>
                      <a:pPr marL="0" marR="0" lvl="0" indent="0" algn="l" defTabSz="914235" rtl="0" eaLnBrk="1" fontAlgn="auto" latinLnBrk="0" hangingPunct="1">
                        <a:lnSpc>
                          <a:spcPts val="12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j-ea"/>
                          <a:ea typeface="+mn-ea"/>
                          <a:cs typeface="Times New Roman"/>
                        </a:rPr>
                        <a:t>地域特認メニュー（　　　　　　　　　　　　　　　　　　）</a:t>
                      </a:r>
                      <a:endParaRPr kumimoji="1" lang="ja-JP" altLang="en-US" sz="1050" kern="1200" dirty="0">
                        <a:solidFill>
                          <a:schemeClr val="tx1"/>
                        </a:solidFill>
                        <a:latin typeface="+mj-ea"/>
                        <a:ea typeface="+mn-ea"/>
                        <a:cs typeface="+mn-cs"/>
                      </a:endParaRPr>
                    </a:p>
                  </a:txBody>
                  <a:tcPr/>
                </a:tc>
                <a:tc>
                  <a:txBody>
                    <a:bodyPr/>
                    <a:lstStyle/>
                    <a:p>
                      <a:pPr algn="ctr">
                        <a:lnSpc>
                          <a:spcPts val="1200"/>
                        </a:lnSpc>
                      </a:pPr>
                      <a:r>
                        <a:rPr kumimoji="1" lang="ja-JP" altLang="en-US" sz="1400" dirty="0"/>
                        <a:t>□</a:t>
                      </a:r>
                    </a:p>
                  </a:txBody>
                  <a:tcPr anchor="ctr"/>
                </a:tc>
                <a:tc>
                  <a:txBody>
                    <a:bodyPr/>
                    <a:lstStyle/>
                    <a:p>
                      <a:pPr algn="ctr">
                        <a:lnSpc>
                          <a:spcPts val="1200"/>
                        </a:lnSpc>
                      </a:pPr>
                      <a:r>
                        <a:rPr kumimoji="1" lang="ja-JP" altLang="en-US" sz="1400" dirty="0"/>
                        <a:t>□</a:t>
                      </a:r>
                    </a:p>
                  </a:txBody>
                  <a:tcPr anchor="ctr"/>
                </a:tc>
                <a:extLst>
                  <a:ext uri="{0D108BD9-81ED-4DB2-BD59-A6C34878D82A}">
                    <a16:rowId xmlns:a16="http://schemas.microsoft.com/office/drawing/2014/main" val="1347020435"/>
                  </a:ext>
                </a:extLst>
              </a:tr>
            </a:tbl>
          </a:graphicData>
        </a:graphic>
      </p:graphicFrame>
      <p:sp>
        <p:nvSpPr>
          <p:cNvPr id="9" name="テキスト ボックス 8">
            <a:extLst>
              <a:ext uri="{FF2B5EF4-FFF2-40B4-BE49-F238E27FC236}">
                <a16:creationId xmlns:a16="http://schemas.microsoft.com/office/drawing/2014/main" id="{B5660A5F-6E97-47F1-AFF7-5F82ED214AE3}"/>
              </a:ext>
            </a:extLst>
          </p:cNvPr>
          <p:cNvSpPr txBox="1"/>
          <p:nvPr/>
        </p:nvSpPr>
        <p:spPr>
          <a:xfrm>
            <a:off x="424709" y="827040"/>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（１）</a:t>
            </a:r>
            <a:r>
              <a:rPr lang="ja-JP" altLang="en-US" sz="1600" u="sng" dirty="0">
                <a:solidFill>
                  <a:srgbClr val="FF0000"/>
                </a:solidFill>
                <a:latin typeface="Calibri"/>
                <a:ea typeface="ＤＦ特太ゴシック体" panose="02010609000101010101" pitchFamily="1" charset="-128"/>
              </a:rPr>
              <a:t>新市場開拓用米、加工用米</a:t>
            </a:r>
            <a:r>
              <a:rPr lang="ja-JP" altLang="en-US" sz="1600" u="sng" dirty="0">
                <a:solidFill>
                  <a:prstClr val="black"/>
                </a:solidFill>
                <a:latin typeface="Calibri"/>
                <a:ea typeface="ＤＦ特太ゴシック体" panose="02010609000101010101" pitchFamily="1" charset="-128"/>
              </a:rPr>
              <a:t>に取り組む方は記載</a:t>
            </a:r>
            <a:r>
              <a:rPr lang="ja-JP" altLang="en-US" sz="1600" dirty="0">
                <a:solidFill>
                  <a:prstClr val="black"/>
                </a:solidFill>
                <a:latin typeface="Calibri"/>
                <a:ea typeface="ＤＦ特太ゴシック体" panose="02010609000101010101" pitchFamily="1" charset="-128"/>
              </a:rPr>
              <a:t>　</a:t>
            </a:r>
            <a:r>
              <a:rPr lang="ja-JP" altLang="en-US" sz="1600" dirty="0">
                <a:solidFill>
                  <a:srgbClr val="0070C0"/>
                </a:solidFill>
                <a:latin typeface="Calibri"/>
                <a:ea typeface="ＤＦ特太ゴシック体" panose="02010609000101010101" pitchFamily="1" charset="-128"/>
              </a:rPr>
              <a:t>選択</a:t>
            </a:r>
          </a:p>
        </p:txBody>
      </p:sp>
      <p:sp>
        <p:nvSpPr>
          <p:cNvPr id="11" name="テキスト ボックス 10">
            <a:extLst>
              <a:ext uri="{FF2B5EF4-FFF2-40B4-BE49-F238E27FC236}">
                <a16:creationId xmlns:a16="http://schemas.microsoft.com/office/drawing/2014/main" id="{0393DC21-F25D-4CB9-A2F7-05412807031E}"/>
              </a:ext>
            </a:extLst>
          </p:cNvPr>
          <p:cNvSpPr txBox="1"/>
          <p:nvPr/>
        </p:nvSpPr>
        <p:spPr>
          <a:xfrm>
            <a:off x="374015" y="5825604"/>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（２）</a:t>
            </a:r>
            <a:r>
              <a:rPr lang="ja-JP" altLang="en-US" sz="1600" u="sng" dirty="0">
                <a:solidFill>
                  <a:srgbClr val="FF0000"/>
                </a:solidFill>
                <a:latin typeface="Calibri"/>
                <a:ea typeface="ＤＦ特太ゴシック体" panose="02010609000101010101" pitchFamily="1" charset="-128"/>
              </a:rPr>
              <a:t>麦</a:t>
            </a:r>
            <a:r>
              <a:rPr lang="ja-JP" altLang="en-US" sz="1600" u="sng" dirty="0">
                <a:solidFill>
                  <a:prstClr val="black"/>
                </a:solidFill>
                <a:latin typeface="Calibri"/>
                <a:ea typeface="ＤＦ特太ゴシック体" panose="02010609000101010101" pitchFamily="1" charset="-128"/>
              </a:rPr>
              <a:t>に取り組む方は記載</a:t>
            </a:r>
            <a:r>
              <a:rPr lang="ja-JP" altLang="en-US" sz="1600" dirty="0">
                <a:solidFill>
                  <a:prstClr val="black"/>
                </a:solidFill>
                <a:latin typeface="Calibri"/>
                <a:ea typeface="ＤＦ特太ゴシック体" panose="02010609000101010101" pitchFamily="1" charset="-128"/>
              </a:rPr>
              <a:t>　</a:t>
            </a:r>
            <a:r>
              <a:rPr lang="ja-JP" altLang="en-US" sz="1600" dirty="0">
                <a:solidFill>
                  <a:srgbClr val="0070C0"/>
                </a:solidFill>
                <a:latin typeface="Calibri"/>
                <a:ea typeface="ＤＦ特太ゴシック体" panose="02010609000101010101" pitchFamily="1" charset="-128"/>
              </a:rPr>
              <a:t>選択</a:t>
            </a:r>
          </a:p>
        </p:txBody>
      </p:sp>
    </p:spTree>
    <p:extLst>
      <p:ext uri="{BB962C8B-B14F-4D97-AF65-F5344CB8AC3E}">
        <p14:creationId xmlns:p14="http://schemas.microsoft.com/office/powerpoint/2010/main" val="498180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742070" y="10006344"/>
            <a:ext cx="3789172" cy="253916"/>
          </a:xfrm>
          <a:prstGeom prst="rect">
            <a:avLst/>
          </a:prstGeom>
          <a:noFill/>
        </p:spPr>
        <p:txBody>
          <a:bodyPr wrap="square" rtlCol="0">
            <a:spAutoFit/>
          </a:bodyPr>
          <a:lstStyle/>
          <a:p>
            <a:pPr marL="87313" indent="-87313"/>
            <a:endParaRPr lang="ja-JP" altLang="en-US" sz="1050" dirty="0">
              <a:latin typeface="+mj-ea"/>
              <a:ea typeface="+mj-ea"/>
            </a:endParaRPr>
          </a:p>
        </p:txBody>
      </p:sp>
      <p:sp>
        <p:nvSpPr>
          <p:cNvPr id="26" name="テキスト ボックス 25">
            <a:extLst>
              <a:ext uri="{FF2B5EF4-FFF2-40B4-BE49-F238E27FC236}">
                <a16:creationId xmlns:a16="http://schemas.microsoft.com/office/drawing/2014/main" id="{B001DF78-E45A-446C-BEB4-1EBC9E48D8DC}"/>
              </a:ext>
            </a:extLst>
          </p:cNvPr>
          <p:cNvSpPr txBox="1"/>
          <p:nvPr/>
        </p:nvSpPr>
        <p:spPr>
          <a:xfrm>
            <a:off x="3753156" y="10044236"/>
            <a:ext cx="648072" cy="389658"/>
          </a:xfrm>
          <a:prstGeom prst="rect">
            <a:avLst/>
          </a:prstGeom>
          <a:noFill/>
        </p:spPr>
        <p:txBody>
          <a:bodyPr wrap="square" rtlCol="0">
            <a:spAutoFit/>
          </a:bodyPr>
          <a:lstStyle/>
          <a:p>
            <a:r>
              <a:rPr lang="en-US" altLang="ja-JP" dirty="0"/>
              <a:t>-4-</a:t>
            </a:r>
            <a:endParaRPr lang="ja-JP" altLang="en-US" dirty="0"/>
          </a:p>
        </p:txBody>
      </p:sp>
      <p:graphicFrame>
        <p:nvGraphicFramePr>
          <p:cNvPr id="20" name="表 21">
            <a:extLst>
              <a:ext uri="{FF2B5EF4-FFF2-40B4-BE49-F238E27FC236}">
                <a16:creationId xmlns:a16="http://schemas.microsoft.com/office/drawing/2014/main" id="{E359D44C-B07D-4802-BEE3-F14AA9779BFC}"/>
              </a:ext>
            </a:extLst>
          </p:cNvPr>
          <p:cNvGraphicFramePr>
            <a:graphicFrameLocks noGrp="1"/>
          </p:cNvGraphicFramePr>
          <p:nvPr>
            <p:extLst>
              <p:ext uri="{D42A27DB-BD31-4B8C-83A1-F6EECF244321}">
                <p14:modId xmlns:p14="http://schemas.microsoft.com/office/powerpoint/2010/main" val="4039224980"/>
              </p:ext>
            </p:extLst>
          </p:nvPr>
        </p:nvGraphicFramePr>
        <p:xfrm>
          <a:off x="597383" y="666889"/>
          <a:ext cx="6480720" cy="4577080"/>
        </p:xfrm>
        <a:graphic>
          <a:graphicData uri="http://schemas.openxmlformats.org/drawingml/2006/table">
            <a:tbl>
              <a:tblPr firstRow="1" bandRow="1">
                <a:tableStyleId>{5940675A-B579-460E-94D1-54222C63F5DA}</a:tableStyleId>
              </a:tblPr>
              <a:tblGrid>
                <a:gridCol w="560527">
                  <a:extLst>
                    <a:ext uri="{9D8B030D-6E8A-4147-A177-3AD203B41FA5}">
                      <a16:colId xmlns:a16="http://schemas.microsoft.com/office/drawing/2014/main" val="2835250543"/>
                    </a:ext>
                  </a:extLst>
                </a:gridCol>
                <a:gridCol w="3022930">
                  <a:extLst>
                    <a:ext uri="{9D8B030D-6E8A-4147-A177-3AD203B41FA5}">
                      <a16:colId xmlns:a16="http://schemas.microsoft.com/office/drawing/2014/main" val="3535662680"/>
                    </a:ext>
                  </a:extLst>
                </a:gridCol>
                <a:gridCol w="1448631">
                  <a:extLst>
                    <a:ext uri="{9D8B030D-6E8A-4147-A177-3AD203B41FA5}">
                      <a16:colId xmlns:a16="http://schemas.microsoft.com/office/drawing/2014/main" val="2028950607"/>
                    </a:ext>
                  </a:extLst>
                </a:gridCol>
                <a:gridCol w="1448632">
                  <a:extLst>
                    <a:ext uri="{9D8B030D-6E8A-4147-A177-3AD203B41FA5}">
                      <a16:colId xmlns:a16="http://schemas.microsoft.com/office/drawing/2014/main" val="4197468412"/>
                    </a:ext>
                  </a:extLst>
                </a:gridCol>
              </a:tblGrid>
              <a:tr h="143232">
                <a:tc>
                  <a:txBody>
                    <a:bodyPr/>
                    <a:lstStyle/>
                    <a:p>
                      <a:pPr algn="ctr">
                        <a:lnSpc>
                          <a:spcPts val="1400"/>
                        </a:lnSpc>
                      </a:pPr>
                      <a:r>
                        <a:rPr kumimoji="1" lang="ja-JP" altLang="en-US" sz="1050" dirty="0"/>
                        <a:t>番号</a:t>
                      </a:r>
                    </a:p>
                  </a:txBody>
                  <a:tcPr>
                    <a:solidFill>
                      <a:schemeClr val="bg1">
                        <a:lumMod val="95000"/>
                      </a:schemeClr>
                    </a:solidFill>
                  </a:tcPr>
                </a:tc>
                <a:tc>
                  <a:txBody>
                    <a:bodyPr/>
                    <a:lstStyle/>
                    <a:p>
                      <a:pPr algn="ctr">
                        <a:lnSpc>
                          <a:spcPts val="1400"/>
                        </a:lnSpc>
                      </a:pPr>
                      <a:r>
                        <a:rPr kumimoji="1" lang="ja-JP" altLang="en-US" sz="1050" dirty="0"/>
                        <a:t>取組メニュー</a:t>
                      </a:r>
                    </a:p>
                  </a:txBody>
                  <a:tcPr>
                    <a:solidFill>
                      <a:schemeClr val="bg1">
                        <a:lumMod val="95000"/>
                      </a:schemeClr>
                    </a:solidFill>
                  </a:tcPr>
                </a:tc>
                <a:tc>
                  <a:txBody>
                    <a:bodyPr/>
                    <a:lstStyle/>
                    <a:p>
                      <a:pPr algn="ctr">
                        <a:lnSpc>
                          <a:spcPts val="1400"/>
                        </a:lnSpc>
                      </a:pPr>
                      <a:r>
                        <a:rPr kumimoji="1" lang="ja-JP" altLang="en-US" sz="1050" dirty="0"/>
                        <a:t>大豆（輸出向け）</a:t>
                      </a:r>
                    </a:p>
                  </a:txBody>
                  <a:tcPr>
                    <a:solidFill>
                      <a:schemeClr val="bg1">
                        <a:lumMod val="95000"/>
                      </a:schemeClr>
                    </a:solidFill>
                  </a:tcPr>
                </a:tc>
                <a:tc>
                  <a:txBody>
                    <a:bodyPr/>
                    <a:lstStyle/>
                    <a:p>
                      <a:pPr algn="ctr">
                        <a:lnSpc>
                          <a:spcPts val="1400"/>
                        </a:lnSpc>
                      </a:pPr>
                      <a:r>
                        <a:rPr kumimoji="1" lang="ja-JP" altLang="en-US" sz="1050" dirty="0"/>
                        <a:t>大豆（加工向け）</a:t>
                      </a:r>
                    </a:p>
                  </a:txBody>
                  <a:tcPr>
                    <a:solidFill>
                      <a:schemeClr val="bg1">
                        <a:lumMod val="95000"/>
                      </a:schemeClr>
                    </a:solidFill>
                  </a:tcPr>
                </a:tc>
                <a:extLst>
                  <a:ext uri="{0D108BD9-81ED-4DB2-BD59-A6C34878D82A}">
                    <a16:rowId xmlns:a16="http://schemas.microsoft.com/office/drawing/2014/main" val="2536497957"/>
                  </a:ext>
                </a:extLst>
              </a:tr>
              <a:tr h="143854">
                <a:tc>
                  <a:txBody>
                    <a:bodyPr/>
                    <a:lstStyle/>
                    <a:p>
                      <a:pPr algn="ctr">
                        <a:lnSpc>
                          <a:spcPts val="1400"/>
                        </a:lnSpc>
                      </a:pPr>
                      <a:r>
                        <a:rPr kumimoji="1" lang="ja-JP" altLang="en-US" sz="1050" dirty="0"/>
                        <a:t>１</a:t>
                      </a: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lang="ja-JP" altLang="en-US" sz="1050" kern="100" dirty="0">
                          <a:effectLst/>
                          <a:latin typeface="+mn-ea"/>
                          <a:ea typeface="+mn-ea"/>
                          <a:cs typeface="Times New Roman"/>
                        </a:rPr>
                        <a:t>大豆３００Ａ技術</a:t>
                      </a:r>
                      <a:endParaRPr lang="ja-JP" altLang="ja-JP" sz="1050" kern="100" dirty="0">
                        <a:effectLst/>
                        <a:latin typeface="+mn-ea"/>
                        <a:ea typeface="+mn-ea"/>
                        <a:cs typeface="Times New Roman"/>
                      </a:endParaRPr>
                    </a:p>
                  </a:txBody>
                  <a:tcPr/>
                </a:tc>
                <a:tc>
                  <a:txBody>
                    <a:bodyPr/>
                    <a:lstStyle/>
                    <a:p>
                      <a:pPr algn="ctr">
                        <a:lnSpc>
                          <a:spcPts val="1400"/>
                        </a:lnSpc>
                      </a:pPr>
                      <a:r>
                        <a:rPr kumimoji="1" lang="ja-JP" altLang="en-US" sz="1400" dirty="0"/>
                        <a:t>□</a:t>
                      </a:r>
                    </a:p>
                  </a:txBody>
                  <a:tcPr anchor="ctr"/>
                </a:tc>
                <a:tc>
                  <a:txBody>
                    <a:bodyPr/>
                    <a:lstStyle/>
                    <a:p>
                      <a:pPr algn="ctr">
                        <a:lnSpc>
                          <a:spcPts val="1400"/>
                        </a:lnSpc>
                      </a:pPr>
                      <a:r>
                        <a:rPr kumimoji="1" lang="ja-JP" altLang="en-US" sz="1400" dirty="0"/>
                        <a:t>□</a:t>
                      </a:r>
                    </a:p>
                  </a:txBody>
                  <a:tcPr anchor="ctr"/>
                </a:tc>
                <a:extLst>
                  <a:ext uri="{0D108BD9-81ED-4DB2-BD59-A6C34878D82A}">
                    <a16:rowId xmlns:a16="http://schemas.microsoft.com/office/drawing/2014/main" val="3273358447"/>
                  </a:ext>
                </a:extLst>
              </a:tr>
              <a:tr h="143854">
                <a:tc>
                  <a:txBody>
                    <a:bodyPr/>
                    <a:lstStyle/>
                    <a:p>
                      <a:pPr algn="ctr">
                        <a:lnSpc>
                          <a:spcPts val="1400"/>
                        </a:lnSpc>
                      </a:pPr>
                      <a:r>
                        <a:rPr kumimoji="1" lang="ja-JP" altLang="en-US" sz="1050" dirty="0"/>
                        <a:t>２</a:t>
                      </a:r>
                      <a:endParaRPr kumimoji="1" lang="en-US" altLang="ja-JP" sz="1050" dirty="0"/>
                    </a:p>
                  </a:txBody>
                  <a:tcPr/>
                </a:tc>
                <a:tc>
                  <a:txBody>
                    <a:bodyPr/>
                    <a:lstStyle/>
                    <a:p>
                      <a:pPr>
                        <a:lnSpc>
                          <a:spcPts val="1400"/>
                        </a:lnSpc>
                      </a:pPr>
                      <a:r>
                        <a:rPr kumimoji="1" lang="ja-JP" altLang="en-US" sz="1050" dirty="0">
                          <a:latin typeface="+mn-ea"/>
                          <a:ea typeface="+mn-ea"/>
                        </a:rPr>
                        <a:t>難防除雑草対策</a:t>
                      </a:r>
                    </a:p>
                  </a:txBody>
                  <a:tcPr/>
                </a:tc>
                <a:tc>
                  <a:txBody>
                    <a:bodyPr/>
                    <a:lstStyle/>
                    <a:p>
                      <a:pPr algn="ctr">
                        <a:lnSpc>
                          <a:spcPts val="1400"/>
                        </a:lnSpc>
                      </a:pPr>
                      <a:r>
                        <a:rPr kumimoji="1" lang="ja-JP" altLang="en-US" sz="1400" dirty="0"/>
                        <a:t>□</a:t>
                      </a:r>
                    </a:p>
                  </a:txBody>
                  <a:tcPr anchor="ctr"/>
                </a:tc>
                <a:tc>
                  <a:txBody>
                    <a:bodyPr/>
                    <a:lstStyle/>
                    <a:p>
                      <a:pPr algn="ctr">
                        <a:lnSpc>
                          <a:spcPts val="1400"/>
                        </a:lnSpc>
                      </a:pPr>
                      <a:r>
                        <a:rPr kumimoji="1" lang="ja-JP" altLang="en-US" sz="1400" dirty="0"/>
                        <a:t>□</a:t>
                      </a:r>
                    </a:p>
                  </a:txBody>
                  <a:tcPr anchor="ctr"/>
                </a:tc>
                <a:extLst>
                  <a:ext uri="{0D108BD9-81ED-4DB2-BD59-A6C34878D82A}">
                    <a16:rowId xmlns:a16="http://schemas.microsoft.com/office/drawing/2014/main" val="761639142"/>
                  </a:ext>
                </a:extLst>
              </a:tr>
              <a:tr h="142692">
                <a:tc>
                  <a:txBody>
                    <a:bodyPr/>
                    <a:lstStyle/>
                    <a:p>
                      <a:pPr algn="ctr">
                        <a:lnSpc>
                          <a:spcPts val="1400"/>
                        </a:lnSpc>
                      </a:pPr>
                      <a:r>
                        <a:rPr kumimoji="1" lang="ja-JP" altLang="en-US" sz="1050" dirty="0">
                          <a:latin typeface="+mj-ea"/>
                          <a:ea typeface="+mj-ea"/>
                        </a:rPr>
                        <a:t>３</a:t>
                      </a:r>
                    </a:p>
                  </a:txBody>
                  <a:tcPr/>
                </a:tc>
                <a:tc>
                  <a:txBody>
                    <a:bodyPr/>
                    <a:lstStyle/>
                    <a:p>
                      <a:pPr>
                        <a:lnSpc>
                          <a:spcPts val="1400"/>
                        </a:lnSpc>
                      </a:pPr>
                      <a:r>
                        <a:rPr kumimoji="1" lang="ja-JP" altLang="en-US" sz="1050" dirty="0">
                          <a:latin typeface="+mj-ea"/>
                          <a:ea typeface="+mj-ea"/>
                        </a:rPr>
                        <a:t>土壌診断等を踏まえた施肥・土づくり</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706610473"/>
                  </a:ext>
                </a:extLst>
              </a:tr>
              <a:tr h="142692">
                <a:tc>
                  <a:txBody>
                    <a:bodyPr/>
                    <a:lstStyle/>
                    <a:p>
                      <a:pPr algn="ctr">
                        <a:lnSpc>
                          <a:spcPts val="1400"/>
                        </a:lnSpc>
                      </a:pPr>
                      <a:r>
                        <a:rPr kumimoji="1" lang="ja-JP" altLang="en-US" sz="1050" dirty="0">
                          <a:latin typeface="+mj-ea"/>
                          <a:ea typeface="+mj-ea"/>
                        </a:rPr>
                        <a:t>４</a:t>
                      </a:r>
                    </a:p>
                  </a:txBody>
                  <a:tcPr/>
                </a:tc>
                <a:tc>
                  <a:txBody>
                    <a:bodyPr/>
                    <a:lstStyle/>
                    <a:p>
                      <a:pPr>
                        <a:lnSpc>
                          <a:spcPts val="1400"/>
                        </a:lnSpc>
                      </a:pPr>
                      <a:r>
                        <a:rPr kumimoji="1" lang="ja-JP" altLang="en-US" sz="1050" dirty="0">
                          <a:latin typeface="+mj-ea"/>
                          <a:ea typeface="+mj-ea"/>
                        </a:rPr>
                        <a:t>新品種の導入</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2952294187"/>
                  </a:ext>
                </a:extLst>
              </a:tr>
              <a:tr h="142692">
                <a:tc>
                  <a:txBody>
                    <a:bodyPr/>
                    <a:lstStyle/>
                    <a:p>
                      <a:pPr algn="ctr">
                        <a:lnSpc>
                          <a:spcPts val="1400"/>
                        </a:lnSpc>
                      </a:pPr>
                      <a:r>
                        <a:rPr kumimoji="1" lang="ja-JP" altLang="en-US" sz="1050" dirty="0">
                          <a:latin typeface="+mj-ea"/>
                          <a:ea typeface="+mj-ea"/>
                        </a:rPr>
                        <a:t>５</a:t>
                      </a:r>
                    </a:p>
                  </a:txBody>
                  <a:tcPr/>
                </a:tc>
                <a:tc>
                  <a:txBody>
                    <a:bodyPr/>
                    <a:lstStyle/>
                    <a:p>
                      <a:pPr>
                        <a:lnSpc>
                          <a:spcPts val="1400"/>
                        </a:lnSpc>
                      </a:pPr>
                      <a:r>
                        <a:rPr kumimoji="1" lang="ja-JP" altLang="en-US" sz="1050" dirty="0">
                          <a:latin typeface="+mj-ea"/>
                          <a:ea typeface="+mj-ea"/>
                        </a:rPr>
                        <a:t>効率的な施肥</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4264573975"/>
                  </a:ext>
                </a:extLst>
              </a:tr>
              <a:tr h="142692">
                <a:tc>
                  <a:txBody>
                    <a:bodyPr/>
                    <a:lstStyle/>
                    <a:p>
                      <a:pPr algn="ctr">
                        <a:lnSpc>
                          <a:spcPts val="1400"/>
                        </a:lnSpc>
                      </a:pPr>
                      <a:r>
                        <a:rPr kumimoji="1" lang="ja-JP" altLang="en-US" sz="1050" dirty="0">
                          <a:latin typeface="+mj-ea"/>
                          <a:ea typeface="+mj-ea"/>
                        </a:rPr>
                        <a:t>６</a:t>
                      </a:r>
                    </a:p>
                  </a:txBody>
                  <a:tcPr/>
                </a:tc>
                <a:tc>
                  <a:txBody>
                    <a:bodyPr/>
                    <a:lstStyle/>
                    <a:p>
                      <a:pPr>
                        <a:lnSpc>
                          <a:spcPts val="1400"/>
                        </a:lnSpc>
                      </a:pPr>
                      <a:r>
                        <a:rPr kumimoji="1" lang="ja-JP" altLang="en-US" sz="1050" dirty="0">
                          <a:latin typeface="+mj-ea"/>
                          <a:ea typeface="+mj-ea"/>
                        </a:rPr>
                        <a:t>均平作業（傾斜均平）</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655316556"/>
                  </a:ext>
                </a:extLst>
              </a:tr>
              <a:tr h="142692">
                <a:tc>
                  <a:txBody>
                    <a:bodyPr/>
                    <a:lstStyle/>
                    <a:p>
                      <a:pPr algn="ctr">
                        <a:lnSpc>
                          <a:spcPts val="1400"/>
                        </a:lnSpc>
                      </a:pPr>
                      <a:r>
                        <a:rPr kumimoji="1" lang="ja-JP" altLang="en-US" sz="1050" dirty="0">
                          <a:latin typeface="+mj-ea"/>
                          <a:ea typeface="+mj-ea"/>
                        </a:rPr>
                        <a:t>７</a:t>
                      </a:r>
                    </a:p>
                  </a:txBody>
                  <a:tcPr/>
                </a:tc>
                <a:tc>
                  <a:txBody>
                    <a:bodyPr/>
                    <a:lstStyle/>
                    <a:p>
                      <a:pPr>
                        <a:lnSpc>
                          <a:spcPts val="1400"/>
                        </a:lnSpc>
                      </a:pPr>
                      <a:r>
                        <a:rPr kumimoji="1" lang="ja-JP" altLang="en-US" sz="1050" dirty="0">
                          <a:latin typeface="+mj-ea"/>
                          <a:ea typeface="+mj-ea"/>
                        </a:rPr>
                        <a:t>摘心栽培</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1420373264"/>
                  </a:ext>
                </a:extLst>
              </a:tr>
              <a:tr h="142692">
                <a:tc>
                  <a:txBody>
                    <a:bodyPr/>
                    <a:lstStyle/>
                    <a:p>
                      <a:pPr algn="ctr">
                        <a:lnSpc>
                          <a:spcPts val="1400"/>
                        </a:lnSpc>
                      </a:pPr>
                      <a:r>
                        <a:rPr kumimoji="1" lang="ja-JP" altLang="en-US" sz="1050" dirty="0">
                          <a:latin typeface="+mj-ea"/>
                          <a:ea typeface="+mj-ea"/>
                        </a:rPr>
                        <a:t>８</a:t>
                      </a:r>
                    </a:p>
                  </a:txBody>
                  <a:tcPr/>
                </a:tc>
                <a:tc>
                  <a:txBody>
                    <a:bodyPr/>
                    <a:lstStyle/>
                    <a:p>
                      <a:pPr>
                        <a:lnSpc>
                          <a:spcPts val="1400"/>
                        </a:lnSpc>
                      </a:pPr>
                      <a:r>
                        <a:rPr kumimoji="1" lang="ja-JP" altLang="en-US" sz="1050" dirty="0">
                          <a:latin typeface="+mj-ea"/>
                          <a:ea typeface="+mj-ea"/>
                        </a:rPr>
                        <a:t>畝間冠水</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2204264739"/>
                  </a:ext>
                </a:extLst>
              </a:tr>
              <a:tr h="142692">
                <a:tc>
                  <a:txBody>
                    <a:bodyPr/>
                    <a:lstStyle/>
                    <a:p>
                      <a:pPr algn="ctr">
                        <a:lnSpc>
                          <a:spcPts val="1400"/>
                        </a:lnSpc>
                      </a:pPr>
                      <a:r>
                        <a:rPr kumimoji="1" lang="ja-JP" altLang="en-US" sz="1050" dirty="0">
                          <a:latin typeface="+mj-ea"/>
                          <a:ea typeface="+mj-ea"/>
                        </a:rPr>
                        <a:t>９</a:t>
                      </a:r>
                    </a:p>
                  </a:txBody>
                  <a:tcPr/>
                </a:tc>
                <a:tc>
                  <a:txBody>
                    <a:bodyPr/>
                    <a:lstStyle/>
                    <a:p>
                      <a:pPr>
                        <a:lnSpc>
                          <a:spcPts val="1400"/>
                        </a:lnSpc>
                      </a:pPr>
                      <a:r>
                        <a:rPr kumimoji="1" lang="ja-JP" altLang="en-US" sz="1050" dirty="0">
                          <a:latin typeface="+mj-ea"/>
                          <a:ea typeface="+mj-ea"/>
                        </a:rPr>
                        <a:t>団地化の推進</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4183522377"/>
                  </a:ext>
                </a:extLst>
              </a:tr>
              <a:tr h="142692">
                <a:tc>
                  <a:txBody>
                    <a:bodyPr/>
                    <a:lstStyle/>
                    <a:p>
                      <a:pPr algn="ctr">
                        <a:lnSpc>
                          <a:spcPts val="1400"/>
                        </a:lnSpc>
                      </a:pPr>
                      <a:r>
                        <a:rPr kumimoji="1" lang="en-US" altLang="ja-JP" sz="1050" dirty="0">
                          <a:latin typeface="+mj-ea"/>
                          <a:ea typeface="+mj-ea"/>
                        </a:rPr>
                        <a:t>10</a:t>
                      </a:r>
                      <a:endParaRPr kumimoji="1" lang="ja-JP" altLang="en-US" sz="1050" dirty="0">
                        <a:latin typeface="+mj-ea"/>
                        <a:ea typeface="+mj-ea"/>
                      </a:endParaRPr>
                    </a:p>
                  </a:txBody>
                  <a:tcPr/>
                </a:tc>
                <a:tc>
                  <a:txBody>
                    <a:bodyPr/>
                    <a:lstStyle/>
                    <a:p>
                      <a:pPr>
                        <a:lnSpc>
                          <a:spcPts val="1400"/>
                        </a:lnSpc>
                      </a:pPr>
                      <a:r>
                        <a:rPr kumimoji="1" lang="ja-JP" altLang="en-US" sz="1050" dirty="0">
                          <a:latin typeface="+mj-ea"/>
                          <a:ea typeface="+mj-ea"/>
                        </a:rPr>
                        <a:t>化学肥料の使用量削減</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3182818450"/>
                  </a:ext>
                </a:extLst>
              </a:tr>
              <a:tr h="142692">
                <a:tc>
                  <a:txBody>
                    <a:bodyPr/>
                    <a:lstStyle/>
                    <a:p>
                      <a:pPr algn="ctr">
                        <a:lnSpc>
                          <a:spcPts val="1400"/>
                        </a:lnSpc>
                      </a:pPr>
                      <a:r>
                        <a:rPr kumimoji="1" lang="en-US" altLang="ja-JP" sz="1050" dirty="0">
                          <a:latin typeface="+mj-ea"/>
                          <a:ea typeface="+mj-ea"/>
                        </a:rPr>
                        <a:t>11</a:t>
                      </a:r>
                      <a:endParaRPr kumimoji="1" lang="ja-JP" altLang="en-US" sz="1050" dirty="0">
                        <a:latin typeface="+mj-ea"/>
                        <a:ea typeface="+mj-ea"/>
                      </a:endParaRPr>
                    </a:p>
                  </a:txBody>
                  <a:tcPr/>
                </a:tc>
                <a:tc>
                  <a:txBody>
                    <a:bodyPr/>
                    <a:lstStyle/>
                    <a:p>
                      <a:pPr>
                        <a:lnSpc>
                          <a:spcPts val="1400"/>
                        </a:lnSpc>
                      </a:pPr>
                      <a:r>
                        <a:rPr lang="ja-JP" altLang="en-US" sz="1050" kern="100" dirty="0">
                          <a:effectLst/>
                          <a:latin typeface="+mj-ea"/>
                          <a:ea typeface="+mj-ea"/>
                          <a:cs typeface="Times New Roman"/>
                        </a:rPr>
                        <a:t>化学農薬の使用量削減</a:t>
                      </a:r>
                      <a:endParaRPr kumimoji="1" lang="ja-JP" altLang="en-US" sz="1050" dirty="0">
                        <a:latin typeface="+mj-ea"/>
                        <a:ea typeface="+mj-ea"/>
                      </a:endParaRP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3681851877"/>
                  </a:ext>
                </a:extLst>
              </a:tr>
              <a:tr h="142692">
                <a:tc>
                  <a:txBody>
                    <a:bodyPr/>
                    <a:lstStyle/>
                    <a:p>
                      <a:pPr algn="ctr">
                        <a:lnSpc>
                          <a:spcPts val="1400"/>
                        </a:lnSpc>
                      </a:pPr>
                      <a:r>
                        <a:rPr kumimoji="1" lang="en-US" altLang="ja-JP" sz="1050" dirty="0">
                          <a:latin typeface="+mj-ea"/>
                          <a:ea typeface="+mj-ea"/>
                        </a:rPr>
                        <a:t>12</a:t>
                      </a:r>
                      <a:endParaRPr kumimoji="1" lang="ja-JP" altLang="en-US" sz="1050" dirty="0">
                        <a:latin typeface="+mj-ea"/>
                        <a:ea typeface="+mj-ea"/>
                      </a:endParaRPr>
                    </a:p>
                  </a:txBody>
                  <a:tcPr/>
                </a:tc>
                <a:tc>
                  <a:txBody>
                    <a:bodyPr/>
                    <a:lstStyle/>
                    <a:p>
                      <a:pPr>
                        <a:lnSpc>
                          <a:spcPts val="1400"/>
                        </a:lnSpc>
                      </a:pPr>
                      <a:r>
                        <a:rPr kumimoji="1" lang="ja-JP" altLang="en-US" sz="1050" dirty="0">
                          <a:latin typeface="+mj-ea"/>
                          <a:ea typeface="+mj-ea"/>
                        </a:rPr>
                        <a:t>排水対策</a:t>
                      </a: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4001331093"/>
                  </a:ext>
                </a:extLst>
              </a:tr>
              <a:tr h="142692">
                <a:tc>
                  <a:txBody>
                    <a:bodyPr/>
                    <a:lstStyle/>
                    <a:p>
                      <a:pPr algn="ctr">
                        <a:lnSpc>
                          <a:spcPts val="1400"/>
                        </a:lnSpc>
                      </a:pPr>
                      <a:r>
                        <a:rPr kumimoji="1" lang="en-US" altLang="ja-JP" sz="1050" dirty="0">
                          <a:latin typeface="+mj-ea"/>
                          <a:ea typeface="+mj-ea"/>
                        </a:rPr>
                        <a:t>13</a:t>
                      </a:r>
                      <a:endParaRPr kumimoji="1" lang="ja-JP" altLang="en-US" sz="1050" dirty="0">
                        <a:latin typeface="+mj-ea"/>
                        <a:ea typeface="+mj-ea"/>
                      </a:endParaRPr>
                    </a:p>
                  </a:txBody>
                  <a:tcPr/>
                </a:tc>
                <a:tc>
                  <a:txBody>
                    <a:bodyPr/>
                    <a:lstStyle/>
                    <a:p>
                      <a:pPr>
                        <a:lnSpc>
                          <a:spcPts val="1400"/>
                        </a:lnSpc>
                      </a:pPr>
                      <a:r>
                        <a:rPr kumimoji="1" lang="ja-JP" altLang="en-US" sz="1050" b="0" i="0" u="none" strike="noStrike" kern="100" cap="none" spc="0" normalizeH="0" baseline="0" noProof="0" dirty="0">
                          <a:ln>
                            <a:noFill/>
                          </a:ln>
                          <a:solidFill>
                            <a:prstClr val="black"/>
                          </a:solidFill>
                          <a:effectLst/>
                          <a:uLnTx/>
                          <a:uFillTx/>
                          <a:latin typeface="+mj-ea"/>
                          <a:ea typeface="+mj-ea"/>
                          <a:cs typeface="Times New Roman"/>
                        </a:rPr>
                        <a:t>農業機械の共同利用</a:t>
                      </a:r>
                      <a:endParaRPr kumimoji="1" lang="ja-JP" altLang="en-US" sz="1050" dirty="0">
                        <a:latin typeface="+mj-ea"/>
                        <a:ea typeface="+mj-ea"/>
                      </a:endParaRP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1319060421"/>
                  </a:ext>
                </a:extLst>
              </a:tr>
              <a:tr h="142692">
                <a:tc>
                  <a:txBody>
                    <a:bodyPr/>
                    <a:lstStyle/>
                    <a:p>
                      <a:pPr algn="ctr">
                        <a:lnSpc>
                          <a:spcPts val="1400"/>
                        </a:lnSpc>
                      </a:pPr>
                      <a:r>
                        <a:rPr kumimoji="1" lang="en-US" altLang="ja-JP" sz="1050" dirty="0">
                          <a:latin typeface="+mj-ea"/>
                          <a:ea typeface="+mj-ea"/>
                        </a:rPr>
                        <a:t>14</a:t>
                      </a:r>
                      <a:endParaRPr kumimoji="1" lang="ja-JP" altLang="en-US" sz="1050" dirty="0">
                        <a:latin typeface="+mj-ea"/>
                        <a:ea typeface="+mj-ea"/>
                      </a:endParaRPr>
                    </a:p>
                  </a:txBody>
                  <a:tcPr/>
                </a:tc>
                <a:tc>
                  <a:txBody>
                    <a:bodyPr/>
                    <a:lstStyle/>
                    <a:p>
                      <a:pPr>
                        <a:lnSpc>
                          <a:spcPts val="1400"/>
                        </a:lnSpc>
                      </a:pPr>
                      <a:r>
                        <a:rPr lang="ja-JP" altLang="en-US" sz="1050" kern="100" dirty="0">
                          <a:effectLst/>
                          <a:latin typeface="+mj-ea"/>
                          <a:ea typeface="+mj-ea"/>
                          <a:cs typeface="Times New Roman"/>
                        </a:rPr>
                        <a:t>スマート農業機器の活用</a:t>
                      </a:r>
                      <a:endParaRPr kumimoji="1" lang="ja-JP" altLang="en-US" sz="1050" dirty="0">
                        <a:latin typeface="+mj-ea"/>
                        <a:ea typeface="+mj-ea"/>
                      </a:endParaRPr>
                    </a:p>
                  </a:txBody>
                  <a:tcPr/>
                </a:tc>
                <a:tc>
                  <a:txBody>
                    <a:bodyPr/>
                    <a:lstStyle/>
                    <a:p>
                      <a:pPr algn="ctr">
                        <a:lnSpc>
                          <a:spcPts val="1400"/>
                        </a:lnSpc>
                      </a:pPr>
                      <a:r>
                        <a:rPr kumimoji="1" lang="ja-JP" altLang="en-US" sz="1400" dirty="0">
                          <a:latin typeface="+mj-ea"/>
                          <a:ea typeface="+mj-ea"/>
                        </a:rPr>
                        <a:t>□</a:t>
                      </a:r>
                    </a:p>
                  </a:txBody>
                  <a:tcPr anchor="ctr"/>
                </a:tc>
                <a:tc>
                  <a:txBody>
                    <a:bodyPr/>
                    <a:lstStyle/>
                    <a:p>
                      <a:pPr algn="ctr">
                        <a:lnSpc>
                          <a:spcPts val="1400"/>
                        </a:lnSpc>
                      </a:pPr>
                      <a:r>
                        <a:rPr kumimoji="1" lang="ja-JP" altLang="en-US" sz="1400" dirty="0">
                          <a:latin typeface="+mj-ea"/>
                          <a:ea typeface="+mj-ea"/>
                        </a:rPr>
                        <a:t>□</a:t>
                      </a:r>
                    </a:p>
                  </a:txBody>
                  <a:tcPr anchor="ctr"/>
                </a:tc>
                <a:extLst>
                  <a:ext uri="{0D108BD9-81ED-4DB2-BD59-A6C34878D82A}">
                    <a16:rowId xmlns:a16="http://schemas.microsoft.com/office/drawing/2014/main" val="3523043361"/>
                  </a:ext>
                </a:extLst>
              </a:tr>
              <a:tr h="143854">
                <a:tc>
                  <a:txBody>
                    <a:bodyPr/>
                    <a:lstStyle/>
                    <a:p>
                      <a:pPr algn="ctr">
                        <a:lnSpc>
                          <a:spcPts val="1400"/>
                        </a:lnSpc>
                      </a:pPr>
                      <a:r>
                        <a:rPr kumimoji="1" lang="en-US" altLang="ja-JP" sz="1050" dirty="0">
                          <a:latin typeface="+mj-ea"/>
                          <a:ea typeface="+mj-ea"/>
                        </a:rPr>
                        <a:t>15</a:t>
                      </a:r>
                      <a:endParaRPr kumimoji="1" lang="ja-JP" altLang="en-US" sz="1050" dirty="0">
                        <a:latin typeface="+mj-ea"/>
                        <a:ea typeface="+mj-ea"/>
                      </a:endParaRP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j-ea"/>
                          <a:ea typeface="+mj-ea"/>
                          <a:cs typeface="Times New Roman"/>
                        </a:rPr>
                        <a:t>地域特認メニュー（　　　　　　　　　　　　　　　　　　　）</a:t>
                      </a:r>
                      <a:endParaRPr kumimoji="1" lang="ja-JP" altLang="ja-JP" sz="1050" b="0" i="0" u="none" strike="noStrike" kern="100" cap="none" spc="0" normalizeH="0" baseline="0" noProof="0" dirty="0">
                        <a:ln>
                          <a:noFill/>
                        </a:ln>
                        <a:solidFill>
                          <a:prstClr val="black"/>
                        </a:solidFill>
                        <a:effectLst/>
                        <a:uLnTx/>
                        <a:uFillTx/>
                        <a:latin typeface="+mj-ea"/>
                        <a:ea typeface="+mj-ea"/>
                        <a:cs typeface="Times New Roman"/>
                      </a:endParaRPr>
                    </a:p>
                  </a:txBody>
                  <a:tcPr/>
                </a:tc>
                <a:tc>
                  <a:txBody>
                    <a:bodyPr/>
                    <a:lstStyle/>
                    <a:p>
                      <a:pPr algn="ctr">
                        <a:lnSpc>
                          <a:spcPts val="1400"/>
                        </a:lnSpc>
                      </a:pPr>
                      <a:r>
                        <a:rPr kumimoji="1" lang="ja-JP" altLang="en-US" sz="1400" dirty="0"/>
                        <a:t>□</a:t>
                      </a:r>
                    </a:p>
                  </a:txBody>
                  <a:tcPr anchor="ctr"/>
                </a:tc>
                <a:tc>
                  <a:txBody>
                    <a:bodyPr/>
                    <a:lstStyle/>
                    <a:p>
                      <a:pPr algn="ctr">
                        <a:lnSpc>
                          <a:spcPts val="1400"/>
                        </a:lnSpc>
                      </a:pPr>
                      <a:r>
                        <a:rPr kumimoji="1" lang="ja-JP" altLang="en-US" sz="1400" dirty="0"/>
                        <a:t>□</a:t>
                      </a:r>
                    </a:p>
                  </a:txBody>
                  <a:tcPr anchor="ctr"/>
                </a:tc>
                <a:extLst>
                  <a:ext uri="{0D108BD9-81ED-4DB2-BD59-A6C34878D82A}">
                    <a16:rowId xmlns:a16="http://schemas.microsoft.com/office/drawing/2014/main" val="132215978"/>
                  </a:ext>
                </a:extLst>
              </a:tr>
              <a:tr h="143854">
                <a:tc>
                  <a:txBody>
                    <a:bodyPr/>
                    <a:lstStyle/>
                    <a:p>
                      <a:pPr algn="ctr">
                        <a:lnSpc>
                          <a:spcPts val="1400"/>
                        </a:lnSpc>
                      </a:pPr>
                      <a:endParaRPr kumimoji="1" lang="ja-JP" altLang="en-US" sz="1050" dirty="0">
                        <a:latin typeface="+mj-ea"/>
                        <a:ea typeface="+mj-ea"/>
                      </a:endParaRP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j-ea"/>
                          <a:ea typeface="+mn-ea"/>
                          <a:cs typeface="Times New Roman"/>
                        </a:rPr>
                        <a:t>地域特認メニュー（　　　　　　　　　　　　　　　　　　　）</a:t>
                      </a:r>
                      <a:endParaRPr kumimoji="1" lang="ja-JP" altLang="ja-JP" sz="1050" b="0" i="0" u="none" strike="noStrike" kern="100" cap="none" spc="0" normalizeH="0" baseline="0" noProof="0" dirty="0">
                        <a:ln>
                          <a:noFill/>
                        </a:ln>
                        <a:solidFill>
                          <a:prstClr val="black"/>
                        </a:solidFill>
                        <a:effectLst/>
                        <a:uLnTx/>
                        <a:uFillTx/>
                        <a:latin typeface="+mj-ea"/>
                        <a:ea typeface="+mn-ea"/>
                        <a:cs typeface="Times New Roman"/>
                      </a:endParaRPr>
                    </a:p>
                  </a:txBody>
                  <a:tcPr/>
                </a:tc>
                <a:tc>
                  <a:txBody>
                    <a:bodyPr/>
                    <a:lstStyle/>
                    <a:p>
                      <a:pPr algn="ctr">
                        <a:lnSpc>
                          <a:spcPts val="1400"/>
                        </a:lnSpc>
                      </a:pPr>
                      <a:r>
                        <a:rPr kumimoji="1" lang="ja-JP" altLang="en-US" sz="1400" dirty="0"/>
                        <a:t>□</a:t>
                      </a:r>
                    </a:p>
                  </a:txBody>
                  <a:tcPr anchor="ctr"/>
                </a:tc>
                <a:tc>
                  <a:txBody>
                    <a:bodyPr/>
                    <a:lstStyle/>
                    <a:p>
                      <a:pPr algn="ctr">
                        <a:lnSpc>
                          <a:spcPts val="1400"/>
                        </a:lnSpc>
                      </a:pPr>
                      <a:r>
                        <a:rPr kumimoji="1" lang="ja-JP" altLang="en-US" sz="1400" dirty="0"/>
                        <a:t>□</a:t>
                      </a:r>
                    </a:p>
                  </a:txBody>
                  <a:tcPr anchor="ctr"/>
                </a:tc>
                <a:extLst>
                  <a:ext uri="{0D108BD9-81ED-4DB2-BD59-A6C34878D82A}">
                    <a16:rowId xmlns:a16="http://schemas.microsoft.com/office/drawing/2014/main" val="276060044"/>
                  </a:ext>
                </a:extLst>
              </a:tr>
            </a:tbl>
          </a:graphicData>
        </a:graphic>
      </p:graphicFrame>
      <p:graphicFrame>
        <p:nvGraphicFramePr>
          <p:cNvPr id="25" name="表 21">
            <a:extLst>
              <a:ext uri="{FF2B5EF4-FFF2-40B4-BE49-F238E27FC236}">
                <a16:creationId xmlns:a16="http://schemas.microsoft.com/office/drawing/2014/main" id="{597A3ADE-76E7-49AC-9683-FB25CAF1A8E1}"/>
              </a:ext>
            </a:extLst>
          </p:cNvPr>
          <p:cNvGraphicFramePr>
            <a:graphicFrameLocks noGrp="1"/>
          </p:cNvGraphicFramePr>
          <p:nvPr>
            <p:extLst>
              <p:ext uri="{D42A27DB-BD31-4B8C-83A1-F6EECF244321}">
                <p14:modId xmlns:p14="http://schemas.microsoft.com/office/powerpoint/2010/main" val="3177478409"/>
              </p:ext>
            </p:extLst>
          </p:nvPr>
        </p:nvGraphicFramePr>
        <p:xfrm>
          <a:off x="591049" y="5691414"/>
          <a:ext cx="6487054" cy="4343400"/>
        </p:xfrm>
        <a:graphic>
          <a:graphicData uri="http://schemas.openxmlformats.org/drawingml/2006/table">
            <a:tbl>
              <a:tblPr firstRow="1" bandRow="1">
                <a:tableStyleId>{5940675A-B579-460E-94D1-54222C63F5DA}</a:tableStyleId>
              </a:tblPr>
              <a:tblGrid>
                <a:gridCol w="499107">
                  <a:extLst>
                    <a:ext uri="{9D8B030D-6E8A-4147-A177-3AD203B41FA5}">
                      <a16:colId xmlns:a16="http://schemas.microsoft.com/office/drawing/2014/main" val="2835250543"/>
                    </a:ext>
                  </a:extLst>
                </a:gridCol>
                <a:gridCol w="1739475">
                  <a:extLst>
                    <a:ext uri="{9D8B030D-6E8A-4147-A177-3AD203B41FA5}">
                      <a16:colId xmlns:a16="http://schemas.microsoft.com/office/drawing/2014/main" val="3535662680"/>
                    </a:ext>
                  </a:extLst>
                </a:gridCol>
                <a:gridCol w="1022214">
                  <a:extLst>
                    <a:ext uri="{9D8B030D-6E8A-4147-A177-3AD203B41FA5}">
                      <a16:colId xmlns:a16="http://schemas.microsoft.com/office/drawing/2014/main" val="2028950607"/>
                    </a:ext>
                  </a:extLst>
                </a:gridCol>
                <a:gridCol w="1066018">
                  <a:extLst>
                    <a:ext uri="{9D8B030D-6E8A-4147-A177-3AD203B41FA5}">
                      <a16:colId xmlns:a16="http://schemas.microsoft.com/office/drawing/2014/main" val="1400624583"/>
                    </a:ext>
                  </a:extLst>
                </a:gridCol>
                <a:gridCol w="1166230">
                  <a:extLst>
                    <a:ext uri="{9D8B030D-6E8A-4147-A177-3AD203B41FA5}">
                      <a16:colId xmlns:a16="http://schemas.microsoft.com/office/drawing/2014/main" val="4197468412"/>
                    </a:ext>
                  </a:extLst>
                </a:gridCol>
                <a:gridCol w="994010">
                  <a:extLst>
                    <a:ext uri="{9D8B030D-6E8A-4147-A177-3AD203B41FA5}">
                      <a16:colId xmlns:a16="http://schemas.microsoft.com/office/drawing/2014/main" val="2413860384"/>
                    </a:ext>
                  </a:extLst>
                </a:gridCol>
              </a:tblGrid>
              <a:tr h="173609">
                <a:tc rowSpan="2">
                  <a:txBody>
                    <a:bodyPr/>
                    <a:lstStyle/>
                    <a:p>
                      <a:pPr algn="ctr">
                        <a:lnSpc>
                          <a:spcPts val="1400"/>
                        </a:lnSpc>
                      </a:pPr>
                      <a:r>
                        <a:rPr kumimoji="1" lang="ja-JP" altLang="en-US" sz="1000" dirty="0"/>
                        <a:t>番号</a:t>
                      </a:r>
                    </a:p>
                  </a:txBody>
                  <a:tcPr>
                    <a:solidFill>
                      <a:schemeClr val="bg1">
                        <a:lumMod val="95000"/>
                      </a:schemeClr>
                    </a:solidFill>
                  </a:tcPr>
                </a:tc>
                <a:tc rowSpan="2">
                  <a:txBody>
                    <a:bodyPr/>
                    <a:lstStyle/>
                    <a:p>
                      <a:pPr algn="ctr">
                        <a:lnSpc>
                          <a:spcPts val="1400"/>
                        </a:lnSpc>
                      </a:pPr>
                      <a:r>
                        <a:rPr kumimoji="1" lang="ja-JP" altLang="en-US" sz="1000" dirty="0"/>
                        <a:t>取組メニュー</a:t>
                      </a:r>
                    </a:p>
                  </a:txBody>
                  <a:tcPr>
                    <a:solidFill>
                      <a:schemeClr val="bg1">
                        <a:lumMod val="95000"/>
                      </a:schemeClr>
                    </a:solidFill>
                  </a:tcPr>
                </a:tc>
                <a:tc gridSpan="2">
                  <a:txBody>
                    <a:bodyPr/>
                    <a:lstStyle/>
                    <a:p>
                      <a:pPr algn="ctr">
                        <a:lnSpc>
                          <a:spcPts val="1000"/>
                        </a:lnSpc>
                      </a:pPr>
                      <a:r>
                        <a:rPr kumimoji="1" lang="ja-JP" altLang="en-US" sz="1000" dirty="0"/>
                        <a:t>高収益作物（輸出向け）</a:t>
                      </a:r>
                    </a:p>
                  </a:txBody>
                  <a:tcPr>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lnSpc>
                          <a:spcPts val="1000"/>
                        </a:lnSpc>
                      </a:pPr>
                      <a:endParaRPr kumimoji="1" lang="ja-JP" altLang="en-US" sz="1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lnSpc>
                          <a:spcPts val="1000"/>
                        </a:lnSpc>
                      </a:pPr>
                      <a:r>
                        <a:rPr kumimoji="1" lang="ja-JP" altLang="en-US" sz="1000" dirty="0"/>
                        <a:t>高収益作物（加工・業務用）</a:t>
                      </a:r>
                    </a:p>
                  </a:txBody>
                  <a:tcPr>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2536497957"/>
                  </a:ext>
                </a:extLst>
              </a:tr>
              <a:tr h="173609">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kumimoji="1" lang="ja-JP" altLang="en-US" sz="1000" dirty="0"/>
                        <a:t>品目名</a:t>
                      </a:r>
                      <a:endParaRPr kumimoji="1" lang="en-US" altLang="ja-JP" sz="1000" dirty="0"/>
                    </a:p>
                    <a:p>
                      <a:pPr algn="ctr">
                        <a:lnSpc>
                          <a:spcPts val="1400"/>
                        </a:lnSpc>
                      </a:pPr>
                      <a:r>
                        <a:rPr kumimoji="1" lang="ja-JP" altLang="en-US" sz="1000" dirty="0"/>
                        <a:t>（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lnSpc>
                          <a:spcPts val="1400"/>
                        </a:lnSpc>
                      </a:pPr>
                      <a:r>
                        <a:rPr kumimoji="1" lang="ja-JP" altLang="en-US" sz="1000" dirty="0"/>
                        <a:t>品目名</a:t>
                      </a:r>
                      <a:endParaRPr kumimoji="1" lang="en-US" altLang="ja-JP" sz="1000" dirty="0"/>
                    </a:p>
                    <a:p>
                      <a:pPr algn="ctr">
                        <a:lnSpc>
                          <a:spcPts val="1400"/>
                        </a:lnSpc>
                      </a:pPr>
                      <a:r>
                        <a:rPr kumimoji="1" lang="ja-JP" altLang="en-US" sz="1000" dirty="0"/>
                        <a:t>（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lnSpc>
                          <a:spcPts val="1400"/>
                        </a:lnSpc>
                      </a:pPr>
                      <a:r>
                        <a:rPr kumimoji="1" lang="ja-JP" altLang="en-US" sz="1000" dirty="0"/>
                        <a:t>品目名</a:t>
                      </a:r>
                      <a:endParaRPr kumimoji="1" lang="en-US" altLang="ja-JP" sz="1000" dirty="0"/>
                    </a:p>
                    <a:p>
                      <a:pPr algn="ctr">
                        <a:lnSpc>
                          <a:spcPts val="1400"/>
                        </a:lnSpc>
                      </a:pPr>
                      <a:r>
                        <a:rPr kumimoji="1" lang="ja-JP" altLang="en-US" sz="1000" dirty="0"/>
                        <a:t>（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lnSpc>
                          <a:spcPts val="1400"/>
                        </a:lnSpc>
                      </a:pPr>
                      <a:r>
                        <a:rPr kumimoji="1" lang="ja-JP" altLang="en-US" sz="1000" dirty="0"/>
                        <a:t>品目名</a:t>
                      </a:r>
                      <a:endParaRPr kumimoji="1" lang="en-US" altLang="ja-JP" sz="1000" dirty="0"/>
                    </a:p>
                    <a:p>
                      <a:pPr algn="ctr">
                        <a:lnSpc>
                          <a:spcPts val="1400"/>
                        </a:lnSpc>
                      </a:pPr>
                      <a:r>
                        <a:rPr kumimoji="1" lang="ja-JP" altLang="en-US" sz="1000" dirty="0"/>
                        <a:t>（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668087260"/>
                  </a:ext>
                </a:extLst>
              </a:tr>
              <a:tr h="214466">
                <a:tc>
                  <a:txBody>
                    <a:bodyPr/>
                    <a:lstStyle/>
                    <a:p>
                      <a:pPr algn="ctr">
                        <a:lnSpc>
                          <a:spcPts val="1400"/>
                        </a:lnSpc>
                      </a:pPr>
                      <a:r>
                        <a:rPr kumimoji="1" lang="ja-JP" altLang="en-US" sz="1000" dirty="0"/>
                        <a:t>１</a:t>
                      </a: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lang="ja-JP" altLang="en-US" sz="1000" kern="100" dirty="0">
                          <a:effectLst/>
                          <a:latin typeface="+mn-ea"/>
                          <a:ea typeface="+mn-ea"/>
                          <a:cs typeface="Times New Roman"/>
                        </a:rPr>
                        <a:t>生物農薬の導入</a:t>
                      </a:r>
                      <a:endParaRPr lang="ja-JP" altLang="ja-JP" sz="1000" kern="100" dirty="0">
                        <a:effectLst/>
                        <a:latin typeface="+mn-ea"/>
                        <a:ea typeface="+mn-ea"/>
                        <a:cs typeface="Times New Roman"/>
                      </a:endParaRP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3358447"/>
                  </a:ext>
                </a:extLst>
              </a:tr>
              <a:tr h="210272">
                <a:tc>
                  <a:txBody>
                    <a:bodyPr/>
                    <a:lstStyle/>
                    <a:p>
                      <a:pPr algn="ctr">
                        <a:lnSpc>
                          <a:spcPts val="1400"/>
                        </a:lnSpc>
                      </a:pPr>
                      <a:r>
                        <a:rPr kumimoji="1" lang="ja-JP" altLang="en-US" sz="1000" dirty="0"/>
                        <a:t>２</a:t>
                      </a:r>
                      <a:endParaRPr kumimoji="1" lang="en-US" altLang="ja-JP" sz="1000" dirty="0"/>
                    </a:p>
                  </a:txBody>
                  <a:tcPr/>
                </a:tc>
                <a:tc>
                  <a:txBody>
                    <a:bodyPr/>
                    <a:lstStyle/>
                    <a:p>
                      <a:pPr>
                        <a:lnSpc>
                          <a:spcPts val="1400"/>
                        </a:lnSpc>
                      </a:pPr>
                      <a:r>
                        <a:rPr kumimoji="1" lang="ja-JP" altLang="en-US" sz="1000" dirty="0">
                          <a:latin typeface="+mn-ea"/>
                          <a:ea typeface="+mn-ea"/>
                        </a:rPr>
                        <a:t>農薬によらない病害虫対策</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61639142"/>
                  </a:ext>
                </a:extLst>
              </a:tr>
              <a:tr h="205860">
                <a:tc>
                  <a:txBody>
                    <a:bodyPr/>
                    <a:lstStyle/>
                    <a:p>
                      <a:pPr algn="ctr">
                        <a:lnSpc>
                          <a:spcPts val="1400"/>
                        </a:lnSpc>
                      </a:pPr>
                      <a:r>
                        <a:rPr kumimoji="1" lang="ja-JP" altLang="en-US" sz="1000" dirty="0">
                          <a:latin typeface="+mj-ea"/>
                          <a:ea typeface="+mj-ea"/>
                        </a:rPr>
                        <a:t>３</a:t>
                      </a:r>
                    </a:p>
                  </a:txBody>
                  <a:tcPr/>
                </a:tc>
                <a:tc>
                  <a:txBody>
                    <a:bodyPr/>
                    <a:lstStyle/>
                    <a:p>
                      <a:pPr>
                        <a:lnSpc>
                          <a:spcPts val="1400"/>
                        </a:lnSpc>
                      </a:pPr>
                      <a:r>
                        <a:rPr kumimoji="1" lang="ja-JP" altLang="en-US" sz="1000" dirty="0">
                          <a:latin typeface="+mj-ea"/>
                          <a:ea typeface="+mj-ea"/>
                        </a:rPr>
                        <a:t>農薬によらない土壌消毒</a:t>
                      </a:r>
                    </a:p>
                  </a:txBody>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06610473"/>
                  </a:ext>
                </a:extLst>
              </a:tr>
              <a:tr h="219572">
                <a:tc>
                  <a:txBody>
                    <a:bodyPr/>
                    <a:lstStyle/>
                    <a:p>
                      <a:pPr algn="ctr">
                        <a:lnSpc>
                          <a:spcPts val="1400"/>
                        </a:lnSpc>
                      </a:pPr>
                      <a:r>
                        <a:rPr kumimoji="1" lang="ja-JP" altLang="en-US" sz="1000" dirty="0">
                          <a:latin typeface="+mj-ea"/>
                          <a:ea typeface="+mj-ea"/>
                        </a:rPr>
                        <a:t>４</a:t>
                      </a:r>
                    </a:p>
                  </a:txBody>
                  <a:tcPr/>
                </a:tc>
                <a:tc>
                  <a:txBody>
                    <a:bodyPr/>
                    <a:lstStyle/>
                    <a:p>
                      <a:pPr>
                        <a:lnSpc>
                          <a:spcPts val="1400"/>
                        </a:lnSpc>
                      </a:pPr>
                      <a:r>
                        <a:rPr kumimoji="1" lang="ja-JP" altLang="en-US" sz="1000" dirty="0">
                          <a:latin typeface="+mj-ea"/>
                          <a:ea typeface="+mj-ea"/>
                        </a:rPr>
                        <a:t>農薬のドリフト対策</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52294187"/>
                  </a:ext>
                </a:extLst>
              </a:tr>
              <a:tr h="233284">
                <a:tc>
                  <a:txBody>
                    <a:bodyPr/>
                    <a:lstStyle/>
                    <a:p>
                      <a:pPr algn="ctr">
                        <a:lnSpc>
                          <a:spcPts val="1400"/>
                        </a:lnSpc>
                      </a:pPr>
                      <a:r>
                        <a:rPr kumimoji="1" lang="ja-JP" altLang="en-US" sz="1000" dirty="0">
                          <a:latin typeface="+mj-ea"/>
                          <a:ea typeface="+mj-ea"/>
                        </a:rPr>
                        <a:t>５</a:t>
                      </a: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00" kern="1200" dirty="0">
                          <a:solidFill>
                            <a:schemeClr val="tx1"/>
                          </a:solidFill>
                          <a:latin typeface="+mj-ea"/>
                          <a:ea typeface="+mn-ea"/>
                          <a:cs typeface="+mn-cs"/>
                        </a:rPr>
                        <a:t>化学肥料の使用量削減</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64573975"/>
                  </a:ext>
                </a:extLst>
              </a:tr>
              <a:tr h="182854">
                <a:tc>
                  <a:txBody>
                    <a:bodyPr/>
                    <a:lstStyle/>
                    <a:p>
                      <a:pPr algn="ctr">
                        <a:lnSpc>
                          <a:spcPts val="1400"/>
                        </a:lnSpc>
                      </a:pPr>
                      <a:r>
                        <a:rPr kumimoji="1" lang="ja-JP" altLang="en-US" sz="1000" dirty="0">
                          <a:latin typeface="+mj-ea"/>
                          <a:ea typeface="+mj-ea"/>
                        </a:rPr>
                        <a:t>６</a:t>
                      </a: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00" kern="100" dirty="0">
                          <a:solidFill>
                            <a:schemeClr val="tx1"/>
                          </a:solidFill>
                          <a:effectLst/>
                          <a:latin typeface="+mj-ea"/>
                          <a:ea typeface="+mn-ea"/>
                          <a:cs typeface="Times New Roman"/>
                        </a:rPr>
                        <a:t>化学農薬の使用量削減</a:t>
                      </a:r>
                      <a:endParaRPr kumimoji="1" lang="ja-JP" altLang="en-US" sz="1000" kern="1200" dirty="0">
                        <a:solidFill>
                          <a:schemeClr val="tx1"/>
                        </a:solidFill>
                        <a:latin typeface="+mj-ea"/>
                        <a:ea typeface="+mn-ea"/>
                        <a:cs typeface="+mn-cs"/>
                      </a:endParaRPr>
                    </a:p>
                  </a:txBody>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55316556"/>
                  </a:ext>
                </a:extLst>
              </a:tr>
              <a:tr h="167714">
                <a:tc>
                  <a:txBody>
                    <a:bodyPr/>
                    <a:lstStyle/>
                    <a:p>
                      <a:pPr algn="ctr">
                        <a:lnSpc>
                          <a:spcPts val="1400"/>
                        </a:lnSpc>
                      </a:pPr>
                      <a:r>
                        <a:rPr kumimoji="1" lang="ja-JP" altLang="en-US" sz="1000" dirty="0">
                          <a:latin typeface="+mj-ea"/>
                          <a:ea typeface="+mj-ea"/>
                        </a:rPr>
                        <a:t>７</a:t>
                      </a:r>
                    </a:p>
                  </a:txBody>
                  <a:tcPr/>
                </a:tc>
                <a:tc>
                  <a:txBody>
                    <a:bodyPr/>
                    <a:lstStyle/>
                    <a:p>
                      <a:pPr>
                        <a:lnSpc>
                          <a:spcPts val="1400"/>
                        </a:lnSpc>
                      </a:pPr>
                      <a:r>
                        <a:rPr kumimoji="1" lang="ja-JP" altLang="en-US" sz="1000" dirty="0">
                          <a:latin typeface="+mj-ea"/>
                          <a:ea typeface="+mj-ea"/>
                        </a:rPr>
                        <a:t>土壌診断等を踏まえた施肥・</a:t>
                      </a:r>
                      <a:endParaRPr kumimoji="1" lang="en-US" altLang="ja-JP" sz="1000" dirty="0">
                        <a:latin typeface="+mj-ea"/>
                        <a:ea typeface="+mj-ea"/>
                      </a:endParaRPr>
                    </a:p>
                    <a:p>
                      <a:pPr>
                        <a:lnSpc>
                          <a:spcPts val="1400"/>
                        </a:lnSpc>
                      </a:pPr>
                      <a:r>
                        <a:rPr kumimoji="1" lang="ja-JP" altLang="en-US" sz="1000" dirty="0">
                          <a:latin typeface="+mj-ea"/>
                          <a:ea typeface="+mj-ea"/>
                        </a:rPr>
                        <a:t>土づくり</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20373264"/>
                  </a:ext>
                </a:extLst>
              </a:tr>
              <a:tr h="164326">
                <a:tc>
                  <a:txBody>
                    <a:bodyPr/>
                    <a:lstStyle/>
                    <a:p>
                      <a:pPr algn="ctr">
                        <a:lnSpc>
                          <a:spcPts val="1400"/>
                        </a:lnSpc>
                      </a:pPr>
                      <a:r>
                        <a:rPr kumimoji="1" lang="ja-JP" altLang="en-US" sz="1000" dirty="0">
                          <a:latin typeface="+mj-ea"/>
                          <a:ea typeface="+mj-ea"/>
                        </a:rPr>
                        <a:t>８</a:t>
                      </a:r>
                    </a:p>
                  </a:txBody>
                  <a:tcPr/>
                </a:tc>
                <a:tc>
                  <a:txBody>
                    <a:bodyPr/>
                    <a:lstStyle/>
                    <a:p>
                      <a:pPr>
                        <a:lnSpc>
                          <a:spcPts val="1400"/>
                        </a:lnSpc>
                      </a:pPr>
                      <a:r>
                        <a:rPr kumimoji="1" lang="ja-JP" altLang="en-US" sz="1000" dirty="0">
                          <a:latin typeface="+mj-ea"/>
                          <a:ea typeface="+mj-ea"/>
                        </a:rPr>
                        <a:t>新品種の導入</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04264739"/>
                  </a:ext>
                </a:extLst>
              </a:tr>
              <a:tr h="177938">
                <a:tc>
                  <a:txBody>
                    <a:bodyPr/>
                    <a:lstStyle/>
                    <a:p>
                      <a:pPr algn="ctr">
                        <a:lnSpc>
                          <a:spcPts val="1400"/>
                        </a:lnSpc>
                      </a:pPr>
                      <a:r>
                        <a:rPr kumimoji="1" lang="ja-JP" altLang="en-US" sz="1000" dirty="0">
                          <a:latin typeface="+mj-ea"/>
                          <a:ea typeface="+mj-ea"/>
                        </a:rPr>
                        <a:t>９</a:t>
                      </a:r>
                    </a:p>
                  </a:txBody>
                  <a:tcPr/>
                </a:tc>
                <a:tc>
                  <a:txBody>
                    <a:bodyPr/>
                    <a:lstStyle/>
                    <a:p>
                      <a:pPr>
                        <a:lnSpc>
                          <a:spcPts val="1400"/>
                        </a:lnSpc>
                      </a:pPr>
                      <a:r>
                        <a:rPr kumimoji="1" lang="ja-JP" altLang="en-US" sz="1000" dirty="0">
                          <a:latin typeface="+mj-ea"/>
                          <a:ea typeface="+mj-ea"/>
                        </a:rPr>
                        <a:t>排水対策</a:t>
                      </a: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3522377"/>
                  </a:ext>
                </a:extLst>
              </a:tr>
              <a:tr h="0">
                <a:tc>
                  <a:txBody>
                    <a:bodyPr/>
                    <a:lstStyle/>
                    <a:p>
                      <a:pPr algn="ctr">
                        <a:lnSpc>
                          <a:spcPts val="1400"/>
                        </a:lnSpc>
                      </a:pPr>
                      <a:r>
                        <a:rPr kumimoji="1" lang="en-US" altLang="ja-JP" sz="1000" dirty="0">
                          <a:latin typeface="+mj-ea"/>
                          <a:ea typeface="+mj-ea"/>
                        </a:rPr>
                        <a:t>10</a:t>
                      </a:r>
                      <a:endParaRPr kumimoji="1" lang="ja-JP" altLang="en-US" sz="1000" dirty="0">
                        <a:latin typeface="+mj-ea"/>
                        <a:ea typeface="+mj-ea"/>
                      </a:endParaRPr>
                    </a:p>
                  </a:txBody>
                  <a:tcPr/>
                </a:tc>
                <a:tc>
                  <a:txBody>
                    <a:bodyPr/>
                    <a:lstStyle/>
                    <a:p>
                      <a:pPr>
                        <a:lnSpc>
                          <a:spcPts val="1400"/>
                        </a:lnSpc>
                      </a:pPr>
                      <a:r>
                        <a:rPr kumimoji="1" lang="ja-JP" altLang="en-US" sz="1000" b="0" i="0" u="none" strike="noStrike" kern="100" cap="none" spc="0" normalizeH="0" baseline="0" noProof="0" dirty="0">
                          <a:ln>
                            <a:noFill/>
                          </a:ln>
                          <a:solidFill>
                            <a:prstClr val="black"/>
                          </a:solidFill>
                          <a:effectLst/>
                          <a:uLnTx/>
                          <a:uFillTx/>
                          <a:latin typeface="+mj-ea"/>
                          <a:ea typeface="+mj-ea"/>
                          <a:cs typeface="Times New Roman"/>
                        </a:rPr>
                        <a:t>農業機械の共同利用</a:t>
                      </a:r>
                      <a:endParaRPr kumimoji="1" lang="ja-JP" altLang="en-US" sz="1000" dirty="0">
                        <a:latin typeface="+mj-ea"/>
                        <a:ea typeface="+mj-ea"/>
                      </a:endParaRPr>
                    </a:p>
                  </a:txBody>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19060421"/>
                  </a:ext>
                </a:extLst>
              </a:tr>
              <a:tr h="0">
                <a:tc>
                  <a:txBody>
                    <a:bodyPr/>
                    <a:lstStyle/>
                    <a:p>
                      <a:pPr algn="ctr">
                        <a:lnSpc>
                          <a:spcPts val="1400"/>
                        </a:lnSpc>
                      </a:pPr>
                      <a:r>
                        <a:rPr kumimoji="1" lang="en-US" altLang="ja-JP" sz="1000" dirty="0">
                          <a:latin typeface="+mj-ea"/>
                          <a:ea typeface="+mj-ea"/>
                        </a:rPr>
                        <a:t>11</a:t>
                      </a:r>
                      <a:endParaRPr kumimoji="1" lang="ja-JP" altLang="en-US" sz="1000" dirty="0">
                        <a:latin typeface="+mj-ea"/>
                        <a:ea typeface="+mj-ea"/>
                      </a:endParaRPr>
                    </a:p>
                  </a:txBody>
                  <a:tcPr/>
                </a:tc>
                <a:tc>
                  <a:txBody>
                    <a:bodyPr/>
                    <a:lstStyle/>
                    <a:p>
                      <a:pPr>
                        <a:lnSpc>
                          <a:spcPts val="1400"/>
                        </a:lnSpc>
                      </a:pPr>
                      <a:r>
                        <a:rPr lang="ja-JP" altLang="en-US" sz="1000" kern="100" dirty="0">
                          <a:effectLst/>
                          <a:latin typeface="+mj-ea"/>
                          <a:ea typeface="+mj-ea"/>
                          <a:cs typeface="Times New Roman"/>
                        </a:rPr>
                        <a:t>スマート農業機器の活用</a:t>
                      </a:r>
                      <a:endParaRPr kumimoji="1" lang="ja-JP" altLang="en-US" sz="1000" dirty="0">
                        <a:latin typeface="+mj-ea"/>
                        <a:ea typeface="+mj-ea"/>
                      </a:endParaRP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23043361"/>
                  </a:ext>
                </a:extLst>
              </a:tr>
              <a:tr h="0">
                <a:tc>
                  <a:txBody>
                    <a:bodyPr/>
                    <a:lstStyle/>
                    <a:p>
                      <a:pPr algn="ctr">
                        <a:lnSpc>
                          <a:spcPts val="1400"/>
                        </a:lnSpc>
                      </a:pPr>
                      <a:r>
                        <a:rPr kumimoji="1" lang="en-US" altLang="ja-JP" sz="1000" dirty="0">
                          <a:latin typeface="+mj-ea"/>
                          <a:ea typeface="+mj-ea"/>
                        </a:rPr>
                        <a:t>12</a:t>
                      </a:r>
                      <a:endParaRPr kumimoji="1" lang="ja-JP" altLang="en-US" sz="1000" dirty="0">
                        <a:latin typeface="+mj-ea"/>
                        <a:ea typeface="+mj-ea"/>
                      </a:endParaRP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00" b="0" i="0" u="none" strike="noStrike" kern="100" cap="none" spc="0" normalizeH="0" baseline="0" noProof="0" dirty="0">
                          <a:ln>
                            <a:noFill/>
                          </a:ln>
                          <a:solidFill>
                            <a:prstClr val="black"/>
                          </a:solidFill>
                          <a:effectLst/>
                          <a:uLnTx/>
                          <a:uFillTx/>
                          <a:latin typeface="+mj-ea"/>
                          <a:ea typeface="+mn-ea"/>
                          <a:cs typeface="Times New Roman"/>
                        </a:rPr>
                        <a:t>地域特認メニュー（　　　　　）</a:t>
                      </a:r>
                      <a:endParaRPr kumimoji="1" lang="ja-JP" altLang="ja-JP" sz="1000" b="0" i="0" u="none" strike="noStrike" kern="100" cap="none" spc="0" normalizeH="0" baseline="0" noProof="0" dirty="0">
                        <a:ln>
                          <a:noFill/>
                        </a:ln>
                        <a:solidFill>
                          <a:prstClr val="black"/>
                        </a:solidFill>
                        <a:effectLst/>
                        <a:uLnTx/>
                        <a:uFillTx/>
                        <a:latin typeface="+mj-ea"/>
                        <a:ea typeface="+mn-ea"/>
                        <a:cs typeface="Times New Roman"/>
                      </a:endParaRPr>
                    </a:p>
                  </a:txBody>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latin typeface="+mj-ea"/>
                          <a:ea typeface="+mj-ea"/>
                        </a:rPr>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2215978"/>
                  </a:ext>
                </a:extLst>
              </a:tr>
              <a:tr h="0">
                <a:tc>
                  <a:txBody>
                    <a:bodyPr/>
                    <a:lstStyle/>
                    <a:p>
                      <a:pPr algn="ctr">
                        <a:lnSpc>
                          <a:spcPts val="1400"/>
                        </a:lnSpc>
                      </a:pPr>
                      <a:endParaRPr kumimoji="1" lang="ja-JP" altLang="en-US" sz="1000" dirty="0">
                        <a:latin typeface="+mj-ea"/>
                        <a:ea typeface="+mj-ea"/>
                      </a:endParaRPr>
                    </a:p>
                  </a:txBody>
                  <a:tcPr/>
                </a:tc>
                <a:tc>
                  <a:txBody>
                    <a:bodyPr/>
                    <a:lstStyle/>
                    <a:p>
                      <a:pPr marL="0" marR="0" lvl="0" indent="0" algn="l" defTabSz="914235" rtl="0" eaLnBrk="1" fontAlgn="auto" latinLnBrk="0" hangingPunct="1">
                        <a:lnSpc>
                          <a:spcPts val="1400"/>
                        </a:lnSpc>
                        <a:spcBef>
                          <a:spcPts val="0"/>
                        </a:spcBef>
                        <a:spcAft>
                          <a:spcPts val="0"/>
                        </a:spcAft>
                        <a:buClrTx/>
                        <a:buSzTx/>
                        <a:buFontTx/>
                        <a:buNone/>
                        <a:tabLst/>
                        <a:defRPr/>
                      </a:pPr>
                      <a:r>
                        <a:rPr kumimoji="1" lang="ja-JP" altLang="en-US" sz="1000" b="0" i="0" u="none" strike="noStrike" kern="100" cap="none" spc="0" normalizeH="0" baseline="0" noProof="0" dirty="0">
                          <a:ln>
                            <a:noFill/>
                          </a:ln>
                          <a:solidFill>
                            <a:prstClr val="black"/>
                          </a:solidFill>
                          <a:effectLst/>
                          <a:uLnTx/>
                          <a:uFillTx/>
                          <a:latin typeface="+mj-ea"/>
                          <a:ea typeface="+mn-ea"/>
                          <a:cs typeface="Times New Roman"/>
                        </a:rPr>
                        <a:t>地域特認メニュー（　　　　　）</a:t>
                      </a:r>
                      <a:endParaRPr kumimoji="1" lang="ja-JP" altLang="ja-JP" sz="1000" b="0" i="0" u="none" strike="noStrike" kern="100" cap="none" spc="0" normalizeH="0" baseline="0" noProof="0" dirty="0">
                        <a:ln>
                          <a:noFill/>
                        </a:ln>
                        <a:solidFill>
                          <a:prstClr val="black"/>
                        </a:solidFill>
                        <a:effectLst/>
                        <a:uLnTx/>
                        <a:uFillTx/>
                        <a:latin typeface="+mj-ea"/>
                        <a:ea typeface="+mn-ea"/>
                        <a:cs typeface="Times New Roman"/>
                      </a:endParaRPr>
                    </a:p>
                  </a:txBody>
                  <a:tcPr/>
                </a:tc>
                <a:tc>
                  <a:txBody>
                    <a:bodyPr/>
                    <a:lstStyle/>
                    <a:p>
                      <a:pPr algn="ctr">
                        <a:lnSpc>
                          <a:spcPts val="1400"/>
                        </a:lnSpc>
                      </a:pPr>
                      <a:r>
                        <a:rPr kumimoji="1" lang="ja-JP" altLang="en-US" sz="1200" dirty="0">
                          <a:latin typeface="+mj-ea"/>
                          <a:ea typeface="+mj-ea"/>
                        </a:rPr>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tc>
                  <a:txBody>
                    <a:bodyPr/>
                    <a:lstStyle/>
                    <a:p>
                      <a:pPr algn="ctr">
                        <a:lnSpc>
                          <a:spcPts val="1400"/>
                        </a:lnSpc>
                      </a:pPr>
                      <a:r>
                        <a:rPr kumimoji="1" lang="ja-JP" altLang="en-US" sz="1200" dirty="0"/>
                        <a:t>□</a:t>
                      </a:r>
                    </a:p>
                  </a:txBody>
                  <a:tcPr marT="36000" marB="0" anchor="ctr">
                    <a:lnR w="12700" cap="flat" cmpd="sng" algn="ctr">
                      <a:solidFill>
                        <a:schemeClr val="tx1"/>
                      </a:solidFill>
                      <a:prstDash val="solid"/>
                      <a:round/>
                      <a:headEnd type="none" w="med" len="med"/>
                      <a:tailEnd type="none" w="med" len="med"/>
                    </a:lnR>
                  </a:tcPr>
                </a:tc>
                <a:tc>
                  <a:txBody>
                    <a:bodyPr/>
                    <a:lstStyle/>
                    <a:p>
                      <a:pPr algn="ctr">
                        <a:lnSpc>
                          <a:spcPts val="1400"/>
                        </a:lnSpc>
                      </a:pPr>
                      <a:r>
                        <a:rPr kumimoji="1" lang="ja-JP" altLang="en-US" sz="1200" dirty="0"/>
                        <a:t>□</a:t>
                      </a:r>
                    </a:p>
                  </a:txBody>
                  <a:tcPr marT="36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24029841"/>
                  </a:ext>
                </a:extLst>
              </a:tr>
            </a:tbl>
          </a:graphicData>
        </a:graphic>
      </p:graphicFrame>
      <p:sp>
        <p:nvSpPr>
          <p:cNvPr id="28" name="テキスト ボックス 27">
            <a:extLst>
              <a:ext uri="{FF2B5EF4-FFF2-40B4-BE49-F238E27FC236}">
                <a16:creationId xmlns:a16="http://schemas.microsoft.com/office/drawing/2014/main" id="{ABC61AFC-AFE5-4367-A156-B15C4679C502}"/>
              </a:ext>
            </a:extLst>
          </p:cNvPr>
          <p:cNvSpPr txBox="1"/>
          <p:nvPr/>
        </p:nvSpPr>
        <p:spPr>
          <a:xfrm>
            <a:off x="319601" y="328335"/>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（３）</a:t>
            </a:r>
            <a:r>
              <a:rPr lang="ja-JP" altLang="en-US" sz="1600" u="sng" dirty="0">
                <a:solidFill>
                  <a:srgbClr val="FF0000"/>
                </a:solidFill>
                <a:latin typeface="Calibri"/>
                <a:ea typeface="ＤＦ特太ゴシック体" panose="02010609000101010101" pitchFamily="1" charset="-128"/>
              </a:rPr>
              <a:t>大豆</a:t>
            </a:r>
            <a:r>
              <a:rPr lang="ja-JP" altLang="en-US" sz="1600" u="sng" dirty="0">
                <a:solidFill>
                  <a:prstClr val="black"/>
                </a:solidFill>
                <a:latin typeface="Calibri"/>
                <a:ea typeface="ＤＦ特太ゴシック体" panose="02010609000101010101" pitchFamily="1" charset="-128"/>
              </a:rPr>
              <a:t>に取り組む方は記載</a:t>
            </a:r>
            <a:r>
              <a:rPr lang="ja-JP" altLang="en-US" sz="1600" dirty="0">
                <a:solidFill>
                  <a:prstClr val="black"/>
                </a:solidFill>
                <a:latin typeface="Calibri"/>
                <a:ea typeface="ＤＦ特太ゴシック体" panose="02010609000101010101" pitchFamily="1" charset="-128"/>
              </a:rPr>
              <a:t>　</a:t>
            </a:r>
            <a:r>
              <a:rPr lang="ja-JP" altLang="en-US" sz="1600" dirty="0">
                <a:solidFill>
                  <a:srgbClr val="0070C0"/>
                </a:solidFill>
                <a:latin typeface="Calibri"/>
                <a:ea typeface="ＤＦ特太ゴシック体" panose="02010609000101010101" pitchFamily="1" charset="-128"/>
              </a:rPr>
              <a:t>選択</a:t>
            </a:r>
          </a:p>
        </p:txBody>
      </p:sp>
      <p:sp>
        <p:nvSpPr>
          <p:cNvPr id="29" name="テキスト ボックス 28">
            <a:extLst>
              <a:ext uri="{FF2B5EF4-FFF2-40B4-BE49-F238E27FC236}">
                <a16:creationId xmlns:a16="http://schemas.microsoft.com/office/drawing/2014/main" id="{F1EA55E2-9990-43A4-91E0-49EE2724F9D0}"/>
              </a:ext>
            </a:extLst>
          </p:cNvPr>
          <p:cNvSpPr txBox="1"/>
          <p:nvPr/>
        </p:nvSpPr>
        <p:spPr>
          <a:xfrm>
            <a:off x="367421" y="5363716"/>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（４）</a:t>
            </a:r>
            <a:r>
              <a:rPr lang="ja-JP" altLang="en-US" sz="1600" u="sng" dirty="0">
                <a:solidFill>
                  <a:srgbClr val="FF0000"/>
                </a:solidFill>
                <a:latin typeface="Calibri"/>
                <a:ea typeface="ＤＦ特太ゴシック体" panose="02010609000101010101" pitchFamily="1" charset="-128"/>
              </a:rPr>
              <a:t>高収益作物</a:t>
            </a:r>
            <a:r>
              <a:rPr lang="ja-JP" altLang="en-US" sz="1600" u="sng" dirty="0">
                <a:solidFill>
                  <a:prstClr val="black"/>
                </a:solidFill>
                <a:latin typeface="Calibri"/>
                <a:ea typeface="ＤＦ特太ゴシック体" panose="02010609000101010101" pitchFamily="1" charset="-128"/>
              </a:rPr>
              <a:t>に取り組む方は記載</a:t>
            </a:r>
            <a:r>
              <a:rPr lang="ja-JP" altLang="en-US" sz="1600" dirty="0">
                <a:solidFill>
                  <a:prstClr val="black"/>
                </a:solidFill>
                <a:latin typeface="Calibri"/>
                <a:ea typeface="ＤＦ特太ゴシック体" panose="02010609000101010101" pitchFamily="1" charset="-128"/>
              </a:rPr>
              <a:t>　</a:t>
            </a:r>
            <a:r>
              <a:rPr lang="ja-JP" altLang="en-US" sz="1600" dirty="0">
                <a:solidFill>
                  <a:srgbClr val="0070C0"/>
                </a:solidFill>
                <a:latin typeface="Calibri"/>
                <a:ea typeface="ＤＦ特太ゴシック体" panose="02010609000101010101" pitchFamily="1" charset="-128"/>
              </a:rPr>
              <a:t>選択</a:t>
            </a:r>
          </a:p>
        </p:txBody>
      </p:sp>
    </p:spTree>
    <p:extLst>
      <p:ext uri="{BB962C8B-B14F-4D97-AF65-F5344CB8AC3E}">
        <p14:creationId xmlns:p14="http://schemas.microsoft.com/office/powerpoint/2010/main" val="4055826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a:extLst>
              <a:ext uri="{FF2B5EF4-FFF2-40B4-BE49-F238E27FC236}">
                <a16:creationId xmlns:a16="http://schemas.microsoft.com/office/drawing/2014/main" id="{56C717D4-DE40-4B9E-83F0-7A17CF349FEA}"/>
              </a:ext>
            </a:extLst>
          </p:cNvPr>
          <p:cNvSpPr txBox="1"/>
          <p:nvPr/>
        </p:nvSpPr>
        <p:spPr>
          <a:xfrm>
            <a:off x="864868" y="827603"/>
            <a:ext cx="6531906" cy="1482585"/>
          </a:xfrm>
          <a:prstGeom prst="rect">
            <a:avLst/>
          </a:prstGeom>
          <a:noFill/>
        </p:spPr>
        <p:txBody>
          <a:bodyPr wrap="square" rtlCol="0">
            <a:spAutoFit/>
          </a:bodyPr>
          <a:lstStyle/>
          <a:p>
            <a:pPr>
              <a:lnSpc>
                <a:spcPts val="2200"/>
              </a:lnSpc>
            </a:pPr>
            <a:r>
              <a:rPr lang="ja-JP" altLang="en-US" sz="1600" dirty="0">
                <a:solidFill>
                  <a:srgbClr val="FF0000"/>
                </a:solidFill>
              </a:rPr>
              <a:t>国の他の助成事業（水田麦・大豆産地生産性向上事業、端境期等対策産地育成事業等の令和３年産に係る事業（水田活用の直接支払交付金のうち産地交付金及び水田農業高収益化推進助成は除く））で支援を受けている又は受ける予定となっている取組は選択しておらず、補助金等の重複受給はありません。</a:t>
            </a:r>
          </a:p>
        </p:txBody>
      </p:sp>
      <p:sp>
        <p:nvSpPr>
          <p:cNvPr id="27" name="テキスト ボックス 26">
            <a:extLst>
              <a:ext uri="{FF2B5EF4-FFF2-40B4-BE49-F238E27FC236}">
                <a16:creationId xmlns:a16="http://schemas.microsoft.com/office/drawing/2014/main" id="{94F00ED5-1D96-4EFC-8191-67A3E712D0DD}"/>
              </a:ext>
            </a:extLst>
          </p:cNvPr>
          <p:cNvSpPr txBox="1"/>
          <p:nvPr/>
        </p:nvSpPr>
        <p:spPr>
          <a:xfrm>
            <a:off x="787752" y="3647396"/>
            <a:ext cx="6522799" cy="636200"/>
          </a:xfrm>
          <a:prstGeom prst="rect">
            <a:avLst/>
          </a:prstGeom>
          <a:noFill/>
        </p:spPr>
        <p:txBody>
          <a:bodyPr wrap="square" rtlCol="0">
            <a:spAutoFit/>
          </a:bodyPr>
          <a:lstStyle/>
          <a:p>
            <a:pPr>
              <a:lnSpc>
                <a:spcPts val="2200"/>
              </a:lnSpc>
            </a:pPr>
            <a:r>
              <a:rPr lang="ja-JP" altLang="en-US" sz="1600" dirty="0">
                <a:solidFill>
                  <a:srgbClr val="FF0000"/>
                </a:solidFill>
              </a:rPr>
              <a:t>取組を実施しても、採択審査の結果、助成対象とならない場合があることについて了承します。</a:t>
            </a:r>
          </a:p>
        </p:txBody>
      </p:sp>
      <p:sp>
        <p:nvSpPr>
          <p:cNvPr id="14" name="テキスト ボックス 13"/>
          <p:cNvSpPr txBox="1"/>
          <p:nvPr/>
        </p:nvSpPr>
        <p:spPr>
          <a:xfrm>
            <a:off x="742070" y="9934336"/>
            <a:ext cx="3789172" cy="253916"/>
          </a:xfrm>
          <a:prstGeom prst="rect">
            <a:avLst/>
          </a:prstGeom>
          <a:noFill/>
        </p:spPr>
        <p:txBody>
          <a:bodyPr wrap="square" rtlCol="0">
            <a:spAutoFit/>
          </a:bodyPr>
          <a:lstStyle/>
          <a:p>
            <a:pPr marL="87313" indent="-87313"/>
            <a:endParaRPr lang="ja-JP" altLang="en-US" sz="1050" dirty="0">
              <a:latin typeface="+mj-ea"/>
              <a:ea typeface="+mj-ea"/>
            </a:endParaRPr>
          </a:p>
        </p:txBody>
      </p:sp>
      <p:sp>
        <p:nvSpPr>
          <p:cNvPr id="16" name="正方形/長方形 15">
            <a:extLst>
              <a:ext uri="{FF2B5EF4-FFF2-40B4-BE49-F238E27FC236}">
                <a16:creationId xmlns:a16="http://schemas.microsoft.com/office/drawing/2014/main" id="{3B80A261-020A-4F02-9F4B-539B29192769}"/>
              </a:ext>
            </a:extLst>
          </p:cNvPr>
          <p:cNvSpPr/>
          <p:nvPr/>
        </p:nvSpPr>
        <p:spPr>
          <a:xfrm>
            <a:off x="741662" y="9317857"/>
            <a:ext cx="6134519" cy="8309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17" name="テキスト ボックス 16">
            <a:extLst>
              <a:ext uri="{FF2B5EF4-FFF2-40B4-BE49-F238E27FC236}">
                <a16:creationId xmlns:a16="http://schemas.microsoft.com/office/drawing/2014/main" id="{511CBECC-29D7-48E1-9597-2F6821871CDA}"/>
              </a:ext>
            </a:extLst>
          </p:cNvPr>
          <p:cNvSpPr txBox="1"/>
          <p:nvPr/>
        </p:nvSpPr>
        <p:spPr>
          <a:xfrm>
            <a:off x="886489" y="9325317"/>
            <a:ext cx="5617703" cy="461665"/>
          </a:xfrm>
          <a:prstGeom prst="rect">
            <a:avLst/>
          </a:prstGeom>
          <a:noFill/>
        </p:spPr>
        <p:txBody>
          <a:bodyPr wrap="square" rtlCol="0">
            <a:spAutoFit/>
          </a:bodyPr>
          <a:lstStyle/>
          <a:p>
            <a:r>
              <a:rPr lang="ja-JP" altLang="en-US" sz="1200" dirty="0">
                <a:latin typeface="+mn-ea"/>
              </a:rPr>
              <a:t>上記確認内容に同意すること、助成対象となった場合には、確実に取組を実施するとともに、取組の結果報告を行うことを誓約します。</a:t>
            </a:r>
          </a:p>
        </p:txBody>
      </p:sp>
      <p:sp>
        <p:nvSpPr>
          <p:cNvPr id="18" name="テキスト ボックス 17">
            <a:extLst>
              <a:ext uri="{FF2B5EF4-FFF2-40B4-BE49-F238E27FC236}">
                <a16:creationId xmlns:a16="http://schemas.microsoft.com/office/drawing/2014/main" id="{652B2621-05C8-4AC2-8CEF-AFDF90B72D50}"/>
              </a:ext>
            </a:extLst>
          </p:cNvPr>
          <p:cNvSpPr txBox="1"/>
          <p:nvPr/>
        </p:nvSpPr>
        <p:spPr>
          <a:xfrm>
            <a:off x="1003761" y="9818507"/>
            <a:ext cx="2049840" cy="276999"/>
          </a:xfrm>
          <a:prstGeom prst="rect">
            <a:avLst/>
          </a:prstGeom>
          <a:noFill/>
        </p:spPr>
        <p:txBody>
          <a:bodyPr wrap="square" rtlCol="0">
            <a:spAutoFit/>
          </a:bodyPr>
          <a:lstStyle/>
          <a:p>
            <a:r>
              <a:rPr lang="ja-JP" altLang="en-US" sz="1200" dirty="0">
                <a:ea typeface="ＤＨＰ特太ゴシック体" panose="02010601000101010101" pitchFamily="2" charset="-128"/>
              </a:rPr>
              <a:t>令和３</a:t>
            </a:r>
            <a:r>
              <a:rPr lang="ja-JP" altLang="en-US" sz="1200" dirty="0">
                <a:ea typeface="ＤＦ特太ゴシック体" panose="02010609000101010101" pitchFamily="1" charset="-128"/>
              </a:rPr>
              <a:t>年　　月　　日</a:t>
            </a:r>
          </a:p>
        </p:txBody>
      </p:sp>
      <p:sp>
        <p:nvSpPr>
          <p:cNvPr id="19" name="テキスト ボックス 18">
            <a:extLst>
              <a:ext uri="{FF2B5EF4-FFF2-40B4-BE49-F238E27FC236}">
                <a16:creationId xmlns:a16="http://schemas.microsoft.com/office/drawing/2014/main" id="{CBB798E2-F999-485C-9253-92130E80501B}"/>
              </a:ext>
            </a:extLst>
          </p:cNvPr>
          <p:cNvSpPr txBox="1"/>
          <p:nvPr/>
        </p:nvSpPr>
        <p:spPr>
          <a:xfrm>
            <a:off x="2977360" y="9825468"/>
            <a:ext cx="3387872" cy="276999"/>
          </a:xfrm>
          <a:prstGeom prst="rect">
            <a:avLst/>
          </a:prstGeom>
          <a:noFill/>
        </p:spPr>
        <p:txBody>
          <a:bodyPr wrap="square" rtlCol="0">
            <a:spAutoFit/>
          </a:bodyPr>
          <a:lstStyle/>
          <a:p>
            <a:r>
              <a:rPr lang="ja-JP" altLang="en-US" sz="1200" dirty="0">
                <a:ea typeface="ＤＦ特太ゴシック体" panose="02010609000101010101" pitchFamily="1" charset="-128"/>
              </a:rPr>
              <a:t>氏名</a:t>
            </a:r>
            <a:endParaRPr lang="ja-JP" altLang="en-US" sz="1200" strike="sngStrike" dirty="0">
              <a:highlight>
                <a:srgbClr val="00FFFF"/>
              </a:highlight>
              <a:ea typeface="ＤＦ特太ゴシック体" panose="02010609000101010101" pitchFamily="1" charset="-128"/>
            </a:endParaRPr>
          </a:p>
        </p:txBody>
      </p:sp>
      <p:cxnSp>
        <p:nvCxnSpPr>
          <p:cNvPr id="21" name="直線コネクタ 20">
            <a:extLst>
              <a:ext uri="{FF2B5EF4-FFF2-40B4-BE49-F238E27FC236}">
                <a16:creationId xmlns:a16="http://schemas.microsoft.com/office/drawing/2014/main" id="{BD6024C6-5854-4AE6-BC9B-240B605EE694}"/>
              </a:ext>
            </a:extLst>
          </p:cNvPr>
          <p:cNvCxnSpPr/>
          <p:nvPr/>
        </p:nvCxnSpPr>
        <p:spPr>
          <a:xfrm>
            <a:off x="879604" y="10100109"/>
            <a:ext cx="20977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B3299317-C667-429D-ACFB-52B2CA475D6F}"/>
              </a:ext>
            </a:extLst>
          </p:cNvPr>
          <p:cNvCxnSpPr/>
          <p:nvPr/>
        </p:nvCxnSpPr>
        <p:spPr>
          <a:xfrm>
            <a:off x="3053601" y="10100109"/>
            <a:ext cx="3531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B001DF78-E45A-446C-BEB4-1EBC9E48D8DC}"/>
              </a:ext>
            </a:extLst>
          </p:cNvPr>
          <p:cNvSpPr txBox="1"/>
          <p:nvPr/>
        </p:nvSpPr>
        <p:spPr>
          <a:xfrm>
            <a:off x="3753156" y="10086626"/>
            <a:ext cx="648072" cy="389658"/>
          </a:xfrm>
          <a:prstGeom prst="rect">
            <a:avLst/>
          </a:prstGeom>
          <a:noFill/>
        </p:spPr>
        <p:txBody>
          <a:bodyPr wrap="square" rtlCol="0">
            <a:spAutoFit/>
          </a:bodyPr>
          <a:lstStyle/>
          <a:p>
            <a:r>
              <a:rPr lang="en-US" altLang="ja-JP" dirty="0"/>
              <a:t>-5-</a:t>
            </a:r>
            <a:endParaRPr lang="ja-JP" altLang="en-US" dirty="0"/>
          </a:p>
        </p:txBody>
      </p:sp>
      <p:sp>
        <p:nvSpPr>
          <p:cNvPr id="15" name="テキスト ボックス 14">
            <a:extLst>
              <a:ext uri="{FF2B5EF4-FFF2-40B4-BE49-F238E27FC236}">
                <a16:creationId xmlns:a16="http://schemas.microsoft.com/office/drawing/2014/main" id="{E79BCED3-CC12-4626-A24B-DE36901EED45}"/>
              </a:ext>
            </a:extLst>
          </p:cNvPr>
          <p:cNvSpPr txBox="1"/>
          <p:nvPr/>
        </p:nvSpPr>
        <p:spPr>
          <a:xfrm>
            <a:off x="319601" y="323156"/>
            <a:ext cx="7134966" cy="338554"/>
          </a:xfrm>
          <a:prstGeom prst="rect">
            <a:avLst/>
          </a:prstGeom>
          <a:noFill/>
        </p:spPr>
        <p:txBody>
          <a:bodyPr wrap="square" rtlCol="0">
            <a:spAutoFit/>
          </a:bodyPr>
          <a:lstStyle/>
          <a:p>
            <a:pPr defTabSz="914235">
              <a:defRPr/>
            </a:pPr>
            <a:r>
              <a:rPr lang="ja-JP" altLang="en-US" sz="1600" dirty="0">
                <a:solidFill>
                  <a:prstClr val="black"/>
                </a:solidFill>
                <a:latin typeface="Calibri"/>
                <a:ea typeface="ＤＦ特太ゴシック体" panose="02010609000101010101" pitchFamily="1" charset="-128"/>
              </a:rPr>
              <a:t>５．確認欄</a:t>
            </a:r>
            <a:r>
              <a:rPr lang="ja-JP" altLang="en-US" sz="1200" dirty="0">
                <a:solidFill>
                  <a:prstClr val="black"/>
                </a:solidFill>
                <a:latin typeface="Calibri"/>
                <a:ea typeface="ＤＦ特太ゴシック体" panose="02010609000101010101" pitchFamily="1" charset="-128"/>
              </a:rPr>
              <a:t>（以下の□に✓を入れ、署名をしてください）</a:t>
            </a:r>
            <a:r>
              <a:rPr lang="ja-JP" altLang="en-US" sz="1600" dirty="0">
                <a:ea typeface="ＤＦ特太ゴシック体" panose="02010609000101010101" pitchFamily="1" charset="-128"/>
              </a:rPr>
              <a:t>　</a:t>
            </a:r>
            <a:r>
              <a:rPr lang="ja-JP" altLang="en-US" sz="1600" dirty="0">
                <a:solidFill>
                  <a:srgbClr val="FF0000"/>
                </a:solidFill>
                <a:ea typeface="ＤＦ特太ゴシック体" panose="02010609000101010101" pitchFamily="1" charset="-128"/>
              </a:rPr>
              <a:t>必須</a:t>
            </a:r>
            <a:endParaRPr lang="ja-JP" altLang="en-US" sz="1600" dirty="0">
              <a:solidFill>
                <a:srgbClr val="0070C0"/>
              </a:solidFill>
              <a:latin typeface="Calibri"/>
              <a:ea typeface="ＤＦ特太ゴシック体" panose="02010609000101010101" pitchFamily="1" charset="-128"/>
            </a:endParaRPr>
          </a:p>
        </p:txBody>
      </p:sp>
      <p:sp>
        <p:nvSpPr>
          <p:cNvPr id="2" name="正方形/長方形 1">
            <a:extLst>
              <a:ext uri="{FF2B5EF4-FFF2-40B4-BE49-F238E27FC236}">
                <a16:creationId xmlns:a16="http://schemas.microsoft.com/office/drawing/2014/main" id="{25406EDC-9313-48EE-BC19-86E3E6F359F1}"/>
              </a:ext>
            </a:extLst>
          </p:cNvPr>
          <p:cNvSpPr/>
          <p:nvPr/>
        </p:nvSpPr>
        <p:spPr>
          <a:xfrm>
            <a:off x="583412" y="881610"/>
            <a:ext cx="216024" cy="21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a:p>
        </p:txBody>
      </p:sp>
      <p:sp>
        <p:nvSpPr>
          <p:cNvPr id="24" name="テキスト ボックス 23">
            <a:extLst>
              <a:ext uri="{FF2B5EF4-FFF2-40B4-BE49-F238E27FC236}">
                <a16:creationId xmlns:a16="http://schemas.microsoft.com/office/drawing/2014/main" id="{DC02C7DF-E775-4E4A-8757-6B8BA4A6B274}"/>
              </a:ext>
            </a:extLst>
          </p:cNvPr>
          <p:cNvSpPr txBox="1"/>
          <p:nvPr/>
        </p:nvSpPr>
        <p:spPr>
          <a:xfrm>
            <a:off x="786296" y="2374409"/>
            <a:ext cx="6610478" cy="1200457"/>
          </a:xfrm>
          <a:prstGeom prst="rect">
            <a:avLst/>
          </a:prstGeom>
          <a:noFill/>
        </p:spPr>
        <p:txBody>
          <a:bodyPr wrap="square" rtlCol="0">
            <a:spAutoFit/>
          </a:bodyPr>
          <a:lstStyle/>
          <a:p>
            <a:pPr>
              <a:lnSpc>
                <a:spcPts val="2200"/>
              </a:lnSpc>
            </a:pPr>
            <a:r>
              <a:rPr lang="ja-JP" altLang="en-US" sz="1600" dirty="0">
                <a:solidFill>
                  <a:srgbClr val="FF0000"/>
                </a:solidFill>
              </a:rPr>
              <a:t>本事業で支援を受けた水田の面積については、令和３年度水田活用の直接支払交付金の戦略作物助成（加工用米、麦・大豆）及び都道府県に対する産地交付金の取組に応じた追加配分（新市場開拓用米）の対象面積から除外されることについて了承します。</a:t>
            </a:r>
          </a:p>
        </p:txBody>
      </p:sp>
      <p:sp>
        <p:nvSpPr>
          <p:cNvPr id="32" name="正方形/長方形 31">
            <a:extLst>
              <a:ext uri="{FF2B5EF4-FFF2-40B4-BE49-F238E27FC236}">
                <a16:creationId xmlns:a16="http://schemas.microsoft.com/office/drawing/2014/main" id="{1607D8A7-385C-4688-B7A2-5321DB2BAD96}"/>
              </a:ext>
            </a:extLst>
          </p:cNvPr>
          <p:cNvSpPr/>
          <p:nvPr/>
        </p:nvSpPr>
        <p:spPr>
          <a:xfrm>
            <a:off x="547878" y="2443515"/>
            <a:ext cx="216024" cy="21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a:p>
        </p:txBody>
      </p:sp>
      <p:sp>
        <p:nvSpPr>
          <p:cNvPr id="33" name="正方形/長方形 32">
            <a:extLst>
              <a:ext uri="{FF2B5EF4-FFF2-40B4-BE49-F238E27FC236}">
                <a16:creationId xmlns:a16="http://schemas.microsoft.com/office/drawing/2014/main" id="{9621138B-B9EC-4471-88CF-0379D86CEA60}"/>
              </a:ext>
            </a:extLst>
          </p:cNvPr>
          <p:cNvSpPr/>
          <p:nvPr/>
        </p:nvSpPr>
        <p:spPr>
          <a:xfrm>
            <a:off x="550999" y="3714521"/>
            <a:ext cx="216024" cy="21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a:p>
        </p:txBody>
      </p:sp>
      <p:sp>
        <p:nvSpPr>
          <p:cNvPr id="20" name="テキスト ボックス 19">
            <a:extLst>
              <a:ext uri="{FF2B5EF4-FFF2-40B4-BE49-F238E27FC236}">
                <a16:creationId xmlns:a16="http://schemas.microsoft.com/office/drawing/2014/main" id="{5175A8F7-8530-4970-99CE-FD8D2E632F80}"/>
              </a:ext>
            </a:extLst>
          </p:cNvPr>
          <p:cNvSpPr txBox="1"/>
          <p:nvPr/>
        </p:nvSpPr>
        <p:spPr>
          <a:xfrm>
            <a:off x="776230" y="4373380"/>
            <a:ext cx="6534321" cy="918328"/>
          </a:xfrm>
          <a:prstGeom prst="rect">
            <a:avLst/>
          </a:prstGeom>
          <a:noFill/>
        </p:spPr>
        <p:txBody>
          <a:bodyPr wrap="square" rtlCol="0">
            <a:spAutoFit/>
          </a:bodyPr>
          <a:lstStyle/>
          <a:p>
            <a:pPr>
              <a:lnSpc>
                <a:spcPts val="2200"/>
              </a:lnSpc>
            </a:pPr>
            <a:r>
              <a:rPr lang="ja-JP" altLang="en-US" sz="1600" dirty="0">
                <a:solidFill>
                  <a:srgbClr val="FF0000"/>
                </a:solidFill>
              </a:rPr>
              <a:t>出荷・販売契約書や出荷・販売伝票等の証拠書類を令和４年度から５年間保管し、地域農業再生協議会や地方農政局等からの求めがあった場合には、提出します。</a:t>
            </a:r>
          </a:p>
        </p:txBody>
      </p:sp>
      <p:sp>
        <p:nvSpPr>
          <p:cNvPr id="23" name="正方形/長方形 22">
            <a:extLst>
              <a:ext uri="{FF2B5EF4-FFF2-40B4-BE49-F238E27FC236}">
                <a16:creationId xmlns:a16="http://schemas.microsoft.com/office/drawing/2014/main" id="{1950CB28-F073-4BC9-B40D-10BDE579F178}"/>
              </a:ext>
            </a:extLst>
          </p:cNvPr>
          <p:cNvSpPr/>
          <p:nvPr/>
        </p:nvSpPr>
        <p:spPr>
          <a:xfrm>
            <a:off x="539477" y="4440505"/>
            <a:ext cx="216024" cy="21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a:p>
        </p:txBody>
      </p:sp>
      <p:sp>
        <p:nvSpPr>
          <p:cNvPr id="25" name="テキスト ボックス 24">
            <a:extLst>
              <a:ext uri="{FF2B5EF4-FFF2-40B4-BE49-F238E27FC236}">
                <a16:creationId xmlns:a16="http://schemas.microsoft.com/office/drawing/2014/main" id="{01E62F25-6379-4EE2-8FC0-2F8CF014F110}"/>
              </a:ext>
            </a:extLst>
          </p:cNvPr>
          <p:cNvSpPr txBox="1"/>
          <p:nvPr/>
        </p:nvSpPr>
        <p:spPr>
          <a:xfrm>
            <a:off x="776230" y="5395843"/>
            <a:ext cx="6534321" cy="4288353"/>
          </a:xfrm>
          <a:prstGeom prst="rect">
            <a:avLst/>
          </a:prstGeom>
          <a:noFill/>
        </p:spPr>
        <p:txBody>
          <a:bodyPr wrap="square" rtlCol="0">
            <a:spAutoFit/>
          </a:bodyPr>
          <a:lstStyle/>
          <a:p>
            <a:pPr>
              <a:lnSpc>
                <a:spcPts val="2200"/>
              </a:lnSpc>
            </a:pPr>
            <a:r>
              <a:rPr lang="ja-JP" altLang="en-US" sz="1600" dirty="0">
                <a:solidFill>
                  <a:srgbClr val="FF0000"/>
                </a:solidFill>
              </a:rPr>
              <a:t>以下の場合には、補助金を返還すること、又は交付されないことに異存</a:t>
            </a:r>
            <a:endParaRPr lang="en-US" altLang="ja-JP" sz="1600" dirty="0">
              <a:solidFill>
                <a:srgbClr val="FF0000"/>
              </a:solidFill>
            </a:endParaRPr>
          </a:p>
          <a:p>
            <a:pPr>
              <a:lnSpc>
                <a:spcPts val="2200"/>
              </a:lnSpc>
            </a:pPr>
            <a:r>
              <a:rPr lang="ja-JP" altLang="en-US" sz="1600" dirty="0">
                <a:solidFill>
                  <a:srgbClr val="FF0000"/>
                </a:solidFill>
              </a:rPr>
              <a:t>ありません。</a:t>
            </a:r>
            <a:endParaRPr lang="en-US" altLang="ja-JP" sz="1600" dirty="0">
              <a:solidFill>
                <a:srgbClr val="FF0000"/>
              </a:solidFill>
            </a:endParaRPr>
          </a:p>
          <a:p>
            <a:pPr>
              <a:lnSpc>
                <a:spcPts val="1300"/>
              </a:lnSpc>
            </a:pPr>
            <a:endParaRPr lang="en-US" altLang="ja-JP" sz="1000" dirty="0">
              <a:solidFill>
                <a:srgbClr val="FF0000"/>
              </a:solidFill>
            </a:endParaRPr>
          </a:p>
          <a:p>
            <a:pPr>
              <a:lnSpc>
                <a:spcPts val="2200"/>
              </a:lnSpc>
            </a:pPr>
            <a:r>
              <a:rPr lang="ja-JP" altLang="en-US" sz="1600" dirty="0">
                <a:solidFill>
                  <a:srgbClr val="FF0000"/>
                </a:solidFill>
              </a:rPr>
              <a:t>・本計画書に基づく内容において、虚偽の申請をしたことが判明した場合</a:t>
            </a:r>
            <a:endParaRPr lang="en-US" altLang="ja-JP" sz="1600" dirty="0">
              <a:solidFill>
                <a:srgbClr val="FF0000"/>
              </a:solidFill>
            </a:endParaRPr>
          </a:p>
          <a:p>
            <a:pPr>
              <a:lnSpc>
                <a:spcPts val="2200"/>
              </a:lnSpc>
            </a:pPr>
            <a:r>
              <a:rPr lang="ja-JP" altLang="en-US" sz="1600" dirty="0">
                <a:solidFill>
                  <a:srgbClr val="FF0000"/>
                </a:solidFill>
              </a:rPr>
              <a:t>・正当な理由なく、本計画書に記載した対象作物を作付けていないことが判明した場合</a:t>
            </a:r>
            <a:endParaRPr lang="en-US" altLang="ja-JP" sz="1600" dirty="0">
              <a:solidFill>
                <a:srgbClr val="FF0000"/>
              </a:solidFill>
            </a:endParaRPr>
          </a:p>
          <a:p>
            <a:pPr>
              <a:lnSpc>
                <a:spcPts val="2200"/>
              </a:lnSpc>
            </a:pPr>
            <a:r>
              <a:rPr lang="ja-JP" altLang="en-US" sz="1600" dirty="0">
                <a:solidFill>
                  <a:srgbClr val="FF0000"/>
                </a:solidFill>
              </a:rPr>
              <a:t>・本計画書に記載した対象作物について、必要な出荷・販売契約等の締結をしていないこと、適切な作付け・肥培管理・収穫等が行われていないことや、正当な理由なく、出荷・販売をしていないこと、その他交付要件を満たす取組が行われていないことが判明した場合</a:t>
            </a:r>
            <a:endParaRPr lang="en-US" altLang="ja-JP" sz="1600" dirty="0">
              <a:solidFill>
                <a:srgbClr val="FF0000"/>
              </a:solidFill>
            </a:endParaRPr>
          </a:p>
          <a:p>
            <a:pPr>
              <a:lnSpc>
                <a:spcPts val="2200"/>
              </a:lnSpc>
            </a:pPr>
            <a:r>
              <a:rPr lang="ja-JP" altLang="en-US" sz="1600" dirty="0">
                <a:solidFill>
                  <a:srgbClr val="FF0000"/>
                </a:solidFill>
              </a:rPr>
              <a:t>・必要書類が保管されておらず、要件を満たすことが確認できない場合や提出を拒む場合</a:t>
            </a:r>
            <a:endParaRPr lang="en-US" altLang="ja-JP" sz="1600" dirty="0">
              <a:solidFill>
                <a:srgbClr val="FF0000"/>
              </a:solidFill>
            </a:endParaRPr>
          </a:p>
          <a:p>
            <a:pPr>
              <a:lnSpc>
                <a:spcPts val="2200"/>
              </a:lnSpc>
            </a:pPr>
            <a:r>
              <a:rPr lang="ja-JP" altLang="en-US" sz="1600" dirty="0">
                <a:solidFill>
                  <a:srgbClr val="FF0000"/>
                </a:solidFill>
              </a:rPr>
              <a:t>・地域農業再生協議会等による適正な事業執行等のための調査に応じない場合</a:t>
            </a:r>
            <a:endParaRPr lang="en-US" altLang="ja-JP" sz="1600" dirty="0">
              <a:solidFill>
                <a:srgbClr val="FF0000"/>
              </a:solidFill>
            </a:endParaRPr>
          </a:p>
          <a:p>
            <a:endParaRPr lang="ja-JP" altLang="en-US" sz="1600" dirty="0">
              <a:solidFill>
                <a:srgbClr val="FF0000"/>
              </a:solidFill>
            </a:endParaRPr>
          </a:p>
        </p:txBody>
      </p:sp>
      <p:sp>
        <p:nvSpPr>
          <p:cNvPr id="28" name="正方形/長方形 27">
            <a:extLst>
              <a:ext uri="{FF2B5EF4-FFF2-40B4-BE49-F238E27FC236}">
                <a16:creationId xmlns:a16="http://schemas.microsoft.com/office/drawing/2014/main" id="{A9D4E03F-01F9-43D0-9943-916DA611D151}"/>
              </a:ext>
            </a:extLst>
          </p:cNvPr>
          <p:cNvSpPr/>
          <p:nvPr/>
        </p:nvSpPr>
        <p:spPr>
          <a:xfrm>
            <a:off x="539477" y="5462968"/>
            <a:ext cx="216024" cy="21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a:p>
        </p:txBody>
      </p:sp>
    </p:spTree>
    <p:extLst>
      <p:ext uri="{BB962C8B-B14F-4D97-AF65-F5344CB8AC3E}">
        <p14:creationId xmlns:p14="http://schemas.microsoft.com/office/powerpoint/2010/main" val="107061698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1877</Words>
  <Application>Microsoft Office PowerPoint</Application>
  <PresentationFormat>ユーザー設定</PresentationFormat>
  <Paragraphs>417</Paragraphs>
  <Slides>5</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ＤＦ特太ゴシック体</vt:lpstr>
      <vt:lpstr>ＤＨＰ特太ゴシック体</vt:lpstr>
      <vt:lpstr>ＭＳ Ｐゴシック</vt:lpstr>
      <vt:lpstr>ＭＳ ゴシック</vt:lpstr>
      <vt:lpstr>ＭＳ 明朝</vt:lpstr>
      <vt:lpstr>游ゴシック</vt:lpstr>
      <vt:lpstr>Arial</vt:lpstr>
      <vt:lpstr>Calibri</vt:lpstr>
      <vt:lpstr>Century</vt:lpstr>
      <vt:lpstr>Times New Roman</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2021-01-07T08:40:49Z</dcterms:created>
  <dcterms:modified xsi:type="dcterms:W3CDTF">2021-02-15T10:45:20Z</dcterms:modified>
</cp:coreProperties>
</file>