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1" r:id="rId5"/>
    <p:sldId id="257" r:id="rId6"/>
  </p:sldIdLst>
  <p:sldSz cx="6858000" cy="9906000" type="A4"/>
  <p:notesSz cx="6792913"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219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2819584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381517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38289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175045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3712207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2364001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401100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701192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211995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578433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E46727-B4E6-483F-8B10-B248A9613D54}"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231739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E2E46727-B4E6-483F-8B10-B248A9613D54}" type="datetimeFigureOut">
              <a:rPr kumimoji="1" lang="ja-JP" altLang="en-US" smtClean="0"/>
              <a:t>2025/6/13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463EDEC-51D5-4D5F-8A36-3961F06BCA75}" type="slidenum">
              <a:rPr kumimoji="1" lang="ja-JP" altLang="en-US" smtClean="0"/>
              <a:t>‹#›</a:t>
            </a:fld>
            <a:endParaRPr kumimoji="1" lang="ja-JP" altLang="en-US"/>
          </a:p>
        </p:txBody>
      </p:sp>
    </p:spTree>
    <p:extLst>
      <p:ext uri="{BB962C8B-B14F-4D97-AF65-F5344CB8AC3E}">
        <p14:creationId xmlns:p14="http://schemas.microsoft.com/office/powerpoint/2010/main" val="3629788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FD78432E-C94A-E5BC-CB1D-77D4DF2CCB2C}"/>
              </a:ext>
            </a:extLst>
          </p:cNvPr>
          <p:cNvSpPr/>
          <p:nvPr/>
        </p:nvSpPr>
        <p:spPr>
          <a:xfrm>
            <a:off x="0" y="1"/>
            <a:ext cx="6858000" cy="3086096"/>
          </a:xfrm>
          <a:prstGeom prst="rect">
            <a:avLst/>
          </a:pr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63920E5-A009-468C-DCA1-4B1B8CEDCD98}"/>
              </a:ext>
            </a:extLst>
          </p:cNvPr>
          <p:cNvSpPr txBox="1"/>
          <p:nvPr/>
        </p:nvSpPr>
        <p:spPr>
          <a:xfrm>
            <a:off x="79500" y="970157"/>
            <a:ext cx="6699000" cy="1569660"/>
          </a:xfrm>
          <a:prstGeom prst="rect">
            <a:avLst/>
          </a:prstGeom>
          <a:noFill/>
        </p:spPr>
        <p:txBody>
          <a:bodyPr wrap="square" rtlCol="0">
            <a:spAutoFit/>
          </a:bodyPr>
          <a:lstStyle/>
          <a:p>
            <a:r>
              <a:rPr kumimoji="1" lang="ja-JP" altLang="en-US" sz="3200" b="1" dirty="0"/>
              <a:t>水田活用の直接支払交付金における</a:t>
            </a:r>
            <a:endParaRPr kumimoji="1" lang="en-US" altLang="ja-JP" sz="3200" b="1" dirty="0"/>
          </a:p>
          <a:p>
            <a:r>
              <a:rPr kumimoji="1" lang="ja-JP" altLang="en-US" sz="3200" b="1" dirty="0"/>
              <a:t>５年水張りルールの</a:t>
            </a:r>
            <a:endParaRPr kumimoji="1" lang="en-US" altLang="ja-JP" sz="3200" b="1" dirty="0"/>
          </a:p>
          <a:p>
            <a:r>
              <a:rPr kumimoji="1" lang="ja-JP" altLang="en-US" sz="3200" b="1" dirty="0"/>
              <a:t>変更について</a:t>
            </a:r>
          </a:p>
        </p:txBody>
      </p:sp>
      <p:sp>
        <p:nvSpPr>
          <p:cNvPr id="2" name="テキスト ボックス 1">
            <a:extLst>
              <a:ext uri="{FF2B5EF4-FFF2-40B4-BE49-F238E27FC236}">
                <a16:creationId xmlns:a16="http://schemas.microsoft.com/office/drawing/2014/main" id="{5397327F-59E8-1BC7-B7D5-A0437D2773A2}"/>
              </a:ext>
            </a:extLst>
          </p:cNvPr>
          <p:cNvSpPr txBox="1"/>
          <p:nvPr/>
        </p:nvSpPr>
        <p:spPr>
          <a:xfrm>
            <a:off x="239486" y="158988"/>
            <a:ext cx="1816100" cy="369332"/>
          </a:xfrm>
          <a:prstGeom prst="rect">
            <a:avLst/>
          </a:prstGeom>
          <a:noFill/>
        </p:spPr>
        <p:txBody>
          <a:bodyPr wrap="square" rtlCol="0">
            <a:spAutoFit/>
          </a:bodyPr>
          <a:lstStyle/>
          <a:p>
            <a:r>
              <a:rPr kumimoji="1" lang="ja-JP" altLang="en-US" b="1" dirty="0"/>
              <a:t>農業者の皆様へ</a:t>
            </a:r>
          </a:p>
        </p:txBody>
      </p:sp>
      <p:sp>
        <p:nvSpPr>
          <p:cNvPr id="5" name="テキスト ボックス 4">
            <a:extLst>
              <a:ext uri="{FF2B5EF4-FFF2-40B4-BE49-F238E27FC236}">
                <a16:creationId xmlns:a16="http://schemas.microsoft.com/office/drawing/2014/main" id="{8D12A6B6-7CF2-9188-B845-8D065DA877F6}"/>
              </a:ext>
            </a:extLst>
          </p:cNvPr>
          <p:cNvSpPr txBox="1"/>
          <p:nvPr/>
        </p:nvSpPr>
        <p:spPr>
          <a:xfrm>
            <a:off x="322581" y="3499327"/>
            <a:ext cx="6212840" cy="2262158"/>
          </a:xfrm>
          <a:prstGeom prst="rect">
            <a:avLst/>
          </a:prstGeom>
          <a:noFill/>
        </p:spPr>
        <p:txBody>
          <a:bodyPr wrap="square">
            <a:spAutoFit/>
          </a:bodyPr>
          <a:lstStyle/>
          <a:p>
            <a:pPr>
              <a:spcAft>
                <a:spcPts val="600"/>
              </a:spcAft>
            </a:pPr>
            <a:r>
              <a:rPr lang="ja-JP" altLang="en-US" sz="1400" dirty="0"/>
              <a:t>　水田政策を、令和９年度から根本的に見直します。水田を対象として支援する水田活用の直接支払交付金（水活）を、作物ごとの生産性向上等への支援へと転換します。</a:t>
            </a:r>
            <a:endParaRPr lang="en-US" altLang="ja-JP" sz="1400" dirty="0"/>
          </a:p>
          <a:p>
            <a:pPr>
              <a:spcAft>
                <a:spcPts val="600"/>
              </a:spcAft>
            </a:pPr>
            <a:r>
              <a:rPr lang="ja-JP" altLang="en-US" sz="1400" dirty="0"/>
              <a:t>　このため、令和９年度以降、「５年水張りの要件」は求めません。</a:t>
            </a:r>
            <a:endParaRPr lang="en-US" altLang="ja-JP" sz="1400" dirty="0"/>
          </a:p>
          <a:p>
            <a:pPr marL="176213" indent="-176213">
              <a:spcAft>
                <a:spcPts val="600"/>
              </a:spcAft>
            </a:pPr>
            <a:r>
              <a:rPr lang="en-US" altLang="ja-JP" sz="1400" dirty="0"/>
              <a:t>※</a:t>
            </a:r>
            <a:r>
              <a:rPr lang="ja-JP" altLang="en-US" sz="1400" dirty="0"/>
              <a:t>　現行水活の</a:t>
            </a:r>
            <a:r>
              <a:rPr lang="ja-JP" altLang="en-US" sz="1400" b="1" dirty="0"/>
              <a:t>令和７年度、８年度の対応として、</a:t>
            </a:r>
            <a:r>
              <a:rPr lang="ja-JP" altLang="en-US" sz="1400" dirty="0"/>
              <a:t>水稲を作付け可能な田について、</a:t>
            </a:r>
            <a:r>
              <a:rPr lang="ja-JP" altLang="en-US" sz="1400" b="1" dirty="0"/>
              <a:t>連作障害を回避する取組を行った場合、水張りしなくても、交付対象とします</a:t>
            </a:r>
            <a:r>
              <a:rPr lang="ja-JP" altLang="en-US" sz="1400" dirty="0"/>
              <a:t>。</a:t>
            </a:r>
            <a:endParaRPr lang="en-US" altLang="ja-JP" sz="1400" dirty="0"/>
          </a:p>
          <a:p>
            <a:pPr>
              <a:spcAft>
                <a:spcPts val="600"/>
              </a:spcAft>
            </a:pPr>
            <a:r>
              <a:rPr lang="ja-JP" altLang="en-US" sz="1400" dirty="0"/>
              <a:t>（食料・農業・農村基本計画（令和７年４月</a:t>
            </a:r>
            <a:r>
              <a:rPr lang="en-US" altLang="ja-JP" sz="1400" dirty="0">
                <a:latin typeface="+mn-ea"/>
              </a:rPr>
              <a:t>11</a:t>
            </a:r>
            <a:r>
              <a:rPr lang="ja-JP" altLang="en-US" sz="1400" dirty="0"/>
              <a:t>日閣議決定）に位置づけられています。）</a:t>
            </a:r>
          </a:p>
        </p:txBody>
      </p:sp>
      <p:sp>
        <p:nvSpPr>
          <p:cNvPr id="6" name="テキスト ボックス 5">
            <a:extLst>
              <a:ext uri="{FF2B5EF4-FFF2-40B4-BE49-F238E27FC236}">
                <a16:creationId xmlns:a16="http://schemas.microsoft.com/office/drawing/2014/main" id="{8F25ECF3-DB39-E3B7-3730-A79B59739876}"/>
              </a:ext>
            </a:extLst>
          </p:cNvPr>
          <p:cNvSpPr txBox="1"/>
          <p:nvPr/>
        </p:nvSpPr>
        <p:spPr>
          <a:xfrm>
            <a:off x="4744360" y="158988"/>
            <a:ext cx="1816100" cy="369332"/>
          </a:xfrm>
          <a:prstGeom prst="rect">
            <a:avLst/>
          </a:prstGeom>
          <a:noFill/>
        </p:spPr>
        <p:txBody>
          <a:bodyPr wrap="square" rtlCol="0">
            <a:spAutoFit/>
          </a:bodyPr>
          <a:lstStyle/>
          <a:p>
            <a:pPr algn="r"/>
            <a:r>
              <a:rPr kumimoji="1" lang="ja-JP" altLang="en-US" b="1" dirty="0"/>
              <a:t>令和７年４月</a:t>
            </a:r>
          </a:p>
        </p:txBody>
      </p:sp>
      <p:sp>
        <p:nvSpPr>
          <p:cNvPr id="8" name="テキスト ボックス 7">
            <a:extLst>
              <a:ext uri="{FF2B5EF4-FFF2-40B4-BE49-F238E27FC236}">
                <a16:creationId xmlns:a16="http://schemas.microsoft.com/office/drawing/2014/main" id="{C8F8C74F-763C-0763-C580-9213F54341A9}"/>
              </a:ext>
            </a:extLst>
          </p:cNvPr>
          <p:cNvSpPr txBox="1"/>
          <p:nvPr/>
        </p:nvSpPr>
        <p:spPr>
          <a:xfrm>
            <a:off x="941157" y="6576790"/>
            <a:ext cx="1567543" cy="307777"/>
          </a:xfrm>
          <a:prstGeom prst="rect">
            <a:avLst/>
          </a:prstGeom>
          <a:noFill/>
          <a:ln>
            <a:noFill/>
          </a:ln>
        </p:spPr>
        <p:txBody>
          <a:bodyPr wrap="square" rtlCol="0" anchor="ctr">
            <a:spAutoFit/>
          </a:bodyPr>
          <a:lstStyle/>
          <a:p>
            <a:pPr algn="ctr"/>
            <a:r>
              <a:rPr kumimoji="1" lang="ja-JP" altLang="en-US" sz="1400" b="1" dirty="0"/>
              <a:t>現行ルール</a:t>
            </a:r>
          </a:p>
        </p:txBody>
      </p:sp>
      <p:sp>
        <p:nvSpPr>
          <p:cNvPr id="9" name="テキスト ボックス 8">
            <a:extLst>
              <a:ext uri="{FF2B5EF4-FFF2-40B4-BE49-F238E27FC236}">
                <a16:creationId xmlns:a16="http://schemas.microsoft.com/office/drawing/2014/main" id="{6E277915-948D-5B5D-1A2D-FCF073426AE2}"/>
              </a:ext>
            </a:extLst>
          </p:cNvPr>
          <p:cNvSpPr txBox="1"/>
          <p:nvPr/>
        </p:nvSpPr>
        <p:spPr>
          <a:xfrm>
            <a:off x="4306094" y="6597308"/>
            <a:ext cx="1567543" cy="307777"/>
          </a:xfrm>
          <a:prstGeom prst="rect">
            <a:avLst/>
          </a:prstGeom>
          <a:noFill/>
          <a:ln>
            <a:noFill/>
          </a:ln>
        </p:spPr>
        <p:txBody>
          <a:bodyPr wrap="square" rtlCol="0" anchor="ctr">
            <a:spAutoFit/>
          </a:bodyPr>
          <a:lstStyle/>
          <a:p>
            <a:pPr algn="ctr"/>
            <a:r>
              <a:rPr kumimoji="1" lang="ja-JP" altLang="en-US" sz="1400" b="1" dirty="0"/>
              <a:t>変更後ルール</a:t>
            </a:r>
          </a:p>
        </p:txBody>
      </p:sp>
      <p:sp>
        <p:nvSpPr>
          <p:cNvPr id="10" name="テキスト ボックス 9">
            <a:extLst>
              <a:ext uri="{FF2B5EF4-FFF2-40B4-BE49-F238E27FC236}">
                <a16:creationId xmlns:a16="http://schemas.microsoft.com/office/drawing/2014/main" id="{13931241-B982-BA39-902E-691909BF1031}"/>
              </a:ext>
            </a:extLst>
          </p:cNvPr>
          <p:cNvSpPr txBox="1"/>
          <p:nvPr/>
        </p:nvSpPr>
        <p:spPr>
          <a:xfrm>
            <a:off x="491998" y="6996129"/>
            <a:ext cx="2465862" cy="1400383"/>
          </a:xfrm>
          <a:prstGeom prst="rect">
            <a:avLst/>
          </a:prstGeom>
          <a:noFill/>
        </p:spPr>
        <p:txBody>
          <a:bodyPr wrap="square" rtlCol="0">
            <a:spAutoFit/>
          </a:bodyPr>
          <a:lstStyle/>
          <a:p>
            <a:pPr>
              <a:spcAft>
                <a:spcPts val="600"/>
              </a:spcAft>
            </a:pPr>
            <a:r>
              <a:rPr kumimoji="1" lang="ja-JP" altLang="en-US" sz="1400" dirty="0"/>
              <a:t>令和４～８年度の間に、</a:t>
            </a:r>
            <a:endParaRPr kumimoji="1" lang="en-US" altLang="ja-JP" sz="1400" dirty="0"/>
          </a:p>
          <a:p>
            <a:pPr marL="285750" indent="-285750">
              <a:spcAft>
                <a:spcPts val="600"/>
              </a:spcAft>
              <a:buFont typeface="Wingdings" panose="05000000000000000000" pitchFamily="2" charset="2"/>
              <a:buChar char="Ø"/>
            </a:pPr>
            <a:r>
              <a:rPr kumimoji="1" lang="ja-JP" altLang="en-US" sz="1400" b="1" dirty="0"/>
              <a:t>水稲作付</a:t>
            </a:r>
            <a:r>
              <a:rPr kumimoji="1" lang="ja-JP" altLang="en-US" sz="1400" dirty="0"/>
              <a:t>　又は</a:t>
            </a:r>
            <a:endParaRPr kumimoji="1" lang="en-US" altLang="ja-JP" sz="1400" dirty="0"/>
          </a:p>
          <a:p>
            <a:pPr marL="285750" indent="-285750">
              <a:spcAft>
                <a:spcPts val="600"/>
              </a:spcAft>
              <a:buFont typeface="Wingdings" panose="05000000000000000000" pitchFamily="2" charset="2"/>
              <a:buChar char="Ø"/>
            </a:pPr>
            <a:r>
              <a:rPr kumimoji="1" lang="ja-JP" altLang="en-US" sz="1400" b="1" dirty="0"/>
              <a:t>１か月以上の湛水管理</a:t>
            </a:r>
            <a:r>
              <a:rPr kumimoji="1" lang="en-US" altLang="ja-JP" sz="1400" b="1" dirty="0"/>
              <a:t/>
            </a:r>
            <a:br>
              <a:rPr kumimoji="1" lang="en-US" altLang="ja-JP" sz="1400" b="1" dirty="0"/>
            </a:br>
            <a:r>
              <a:rPr kumimoji="1" lang="en-US" altLang="ja-JP" sz="1100" dirty="0"/>
              <a:t>(</a:t>
            </a:r>
            <a:r>
              <a:rPr kumimoji="1" lang="ja-JP" altLang="en-US" sz="1100" dirty="0"/>
              <a:t>かつ、</a:t>
            </a:r>
            <a:r>
              <a:rPr kumimoji="1" lang="ja-JP" altLang="en-US" sz="1100" b="1" dirty="0"/>
              <a:t>連作障害による収量低下等の発生が確認されていない</a:t>
            </a:r>
            <a:r>
              <a:rPr kumimoji="1" lang="ja-JP" altLang="en-US" sz="1100" dirty="0"/>
              <a:t>こと</a:t>
            </a:r>
            <a:r>
              <a:rPr kumimoji="1" lang="en-US" altLang="ja-JP" sz="1100" dirty="0"/>
              <a:t>)</a:t>
            </a:r>
            <a:endParaRPr kumimoji="1" lang="en-US" altLang="ja-JP" sz="1400" dirty="0"/>
          </a:p>
        </p:txBody>
      </p:sp>
      <p:sp>
        <p:nvSpPr>
          <p:cNvPr id="11" name="テキスト ボックス 10">
            <a:extLst>
              <a:ext uri="{FF2B5EF4-FFF2-40B4-BE49-F238E27FC236}">
                <a16:creationId xmlns:a16="http://schemas.microsoft.com/office/drawing/2014/main" id="{B1BFEF64-50CD-1EDD-CE01-064A8484592F}"/>
              </a:ext>
            </a:extLst>
          </p:cNvPr>
          <p:cNvSpPr txBox="1"/>
          <p:nvPr/>
        </p:nvSpPr>
        <p:spPr>
          <a:xfrm>
            <a:off x="3717234" y="7021529"/>
            <a:ext cx="2855926" cy="1400383"/>
          </a:xfrm>
          <a:prstGeom prst="rect">
            <a:avLst/>
          </a:prstGeom>
          <a:noFill/>
        </p:spPr>
        <p:txBody>
          <a:bodyPr wrap="square" rtlCol="0">
            <a:spAutoFit/>
          </a:bodyPr>
          <a:lstStyle/>
          <a:p>
            <a:pPr>
              <a:spcAft>
                <a:spcPts val="600"/>
              </a:spcAft>
            </a:pPr>
            <a:r>
              <a:rPr kumimoji="1" lang="ja-JP" altLang="en-US" sz="1400" dirty="0"/>
              <a:t>令和４～８年度の間に、</a:t>
            </a:r>
            <a:endParaRPr kumimoji="1" lang="en-US" altLang="ja-JP" sz="1400" dirty="0"/>
          </a:p>
          <a:p>
            <a:pPr marL="285750" indent="-285750">
              <a:spcAft>
                <a:spcPts val="600"/>
              </a:spcAft>
              <a:buFont typeface="Wingdings" panose="05000000000000000000" pitchFamily="2" charset="2"/>
              <a:buChar char="Ø"/>
            </a:pPr>
            <a:r>
              <a:rPr kumimoji="1" lang="ja-JP" altLang="en-US" sz="1400" b="1" dirty="0"/>
              <a:t>水稲作付</a:t>
            </a:r>
            <a:r>
              <a:rPr kumimoji="1" lang="ja-JP" altLang="en-US" sz="1400" dirty="0"/>
              <a:t>　又は</a:t>
            </a:r>
            <a:endParaRPr kumimoji="1" lang="en-US" altLang="ja-JP" sz="1400" dirty="0"/>
          </a:p>
          <a:p>
            <a:pPr marL="285750" indent="-285750">
              <a:spcAft>
                <a:spcPts val="600"/>
              </a:spcAft>
              <a:buFont typeface="Wingdings" panose="05000000000000000000" pitchFamily="2" charset="2"/>
              <a:buChar char="Ø"/>
            </a:pPr>
            <a:r>
              <a:rPr kumimoji="1" lang="ja-JP" altLang="en-US" sz="1400" b="1" dirty="0"/>
              <a:t>１か月以上の湛水管理　</a:t>
            </a:r>
            <a:r>
              <a:rPr kumimoji="1" lang="ja-JP" altLang="en-US" sz="1400" dirty="0"/>
              <a:t>又は</a:t>
            </a:r>
            <a:endParaRPr kumimoji="1" lang="en-US" altLang="ja-JP" sz="1400" dirty="0"/>
          </a:p>
          <a:p>
            <a:pPr marL="285750" indent="-285750">
              <a:spcAft>
                <a:spcPts val="600"/>
              </a:spcAft>
              <a:buFont typeface="Wingdings" panose="05000000000000000000" pitchFamily="2" charset="2"/>
              <a:buChar char="Ø"/>
            </a:pPr>
            <a:r>
              <a:rPr kumimoji="1" lang="ja-JP" altLang="en-US" sz="1400" b="1" u="sng" dirty="0"/>
              <a:t>連作障害を回避する取組</a:t>
            </a:r>
            <a:r>
              <a:rPr kumimoji="1" lang="en-US" altLang="ja-JP" sz="1400" b="1" u="sng" dirty="0"/>
              <a:t/>
            </a:r>
            <a:br>
              <a:rPr kumimoji="1" lang="en-US" altLang="ja-JP" sz="1400" b="1" u="sng" dirty="0"/>
            </a:br>
            <a:r>
              <a:rPr kumimoji="1" lang="ja-JP" altLang="en-US" sz="1400" dirty="0"/>
              <a:t>（令和７年度又は８年度）</a:t>
            </a:r>
            <a:endParaRPr kumimoji="1" lang="en-US" altLang="ja-JP" sz="1400" dirty="0"/>
          </a:p>
        </p:txBody>
      </p:sp>
      <p:sp>
        <p:nvSpPr>
          <p:cNvPr id="12" name="矢印: 右 11">
            <a:extLst>
              <a:ext uri="{FF2B5EF4-FFF2-40B4-BE49-F238E27FC236}">
                <a16:creationId xmlns:a16="http://schemas.microsoft.com/office/drawing/2014/main" id="{B681AEB1-1BF1-BF45-8598-A1C68A574301}"/>
              </a:ext>
            </a:extLst>
          </p:cNvPr>
          <p:cNvSpPr/>
          <p:nvPr/>
        </p:nvSpPr>
        <p:spPr>
          <a:xfrm>
            <a:off x="2975793" y="7252401"/>
            <a:ext cx="619518" cy="678080"/>
          </a:xfrm>
          <a:prstGeom prst="rightArrow">
            <a:avLst/>
          </a:prstGeom>
          <a:solidFill>
            <a:schemeClr val="accent3">
              <a:lumMod val="20000"/>
              <a:lumOff val="80000"/>
            </a:schemeClr>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16" name="直線コネクタ 15">
            <a:extLst>
              <a:ext uri="{FF2B5EF4-FFF2-40B4-BE49-F238E27FC236}">
                <a16:creationId xmlns:a16="http://schemas.microsoft.com/office/drawing/2014/main" id="{08A93958-91BC-1CE3-8C29-F8C153D3C600}"/>
              </a:ext>
            </a:extLst>
          </p:cNvPr>
          <p:cNvCxnSpPr>
            <a:cxnSpLocks/>
          </p:cNvCxnSpPr>
          <p:nvPr/>
        </p:nvCxnSpPr>
        <p:spPr>
          <a:xfrm>
            <a:off x="596113" y="6925092"/>
            <a:ext cx="2257632" cy="0"/>
          </a:xfrm>
          <a:prstGeom prst="line">
            <a:avLst/>
          </a:prstGeom>
          <a:ln w="28575">
            <a:solidFill>
              <a:schemeClr val="tx1">
                <a:lumMod val="50000"/>
                <a:lumOff val="50000"/>
              </a:schemeClr>
            </a:solidFill>
            <a:prstDash val="sysDot"/>
          </a:ln>
        </p:spPr>
        <p:style>
          <a:lnRef idx="2">
            <a:schemeClr val="dk1"/>
          </a:lnRef>
          <a:fillRef idx="0">
            <a:schemeClr val="dk1"/>
          </a:fillRef>
          <a:effectRef idx="1">
            <a:schemeClr val="dk1"/>
          </a:effectRef>
          <a:fontRef idx="minor">
            <a:schemeClr val="tx1"/>
          </a:fontRef>
        </p:style>
      </p:cxnSp>
      <p:cxnSp>
        <p:nvCxnSpPr>
          <p:cNvPr id="17" name="直線コネクタ 16">
            <a:extLst>
              <a:ext uri="{FF2B5EF4-FFF2-40B4-BE49-F238E27FC236}">
                <a16:creationId xmlns:a16="http://schemas.microsoft.com/office/drawing/2014/main" id="{2FB92A88-5407-9D78-3863-3A3B324BCFF2}"/>
              </a:ext>
            </a:extLst>
          </p:cNvPr>
          <p:cNvCxnSpPr>
            <a:cxnSpLocks/>
          </p:cNvCxnSpPr>
          <p:nvPr/>
        </p:nvCxnSpPr>
        <p:spPr>
          <a:xfrm>
            <a:off x="3711298" y="6910578"/>
            <a:ext cx="2731735" cy="0"/>
          </a:xfrm>
          <a:prstGeom prst="line">
            <a:avLst/>
          </a:prstGeom>
          <a:ln w="28575">
            <a:solidFill>
              <a:schemeClr val="tx1">
                <a:lumMod val="50000"/>
                <a:lumOff val="50000"/>
              </a:schemeClr>
            </a:solidFill>
            <a:prstDash val="sysDot"/>
          </a:ln>
        </p:spPr>
        <p:style>
          <a:lnRef idx="2">
            <a:schemeClr val="dk1"/>
          </a:lnRef>
          <a:fillRef idx="0">
            <a:schemeClr val="dk1"/>
          </a:fillRef>
          <a:effectRef idx="1">
            <a:schemeClr val="dk1"/>
          </a:effectRef>
          <a:fontRef idx="minor">
            <a:schemeClr val="tx1"/>
          </a:fontRef>
        </p:style>
      </p:cxnSp>
      <p:sp>
        <p:nvSpPr>
          <p:cNvPr id="20" name="テキスト ボックス 19">
            <a:extLst>
              <a:ext uri="{FF2B5EF4-FFF2-40B4-BE49-F238E27FC236}">
                <a16:creationId xmlns:a16="http://schemas.microsoft.com/office/drawing/2014/main" id="{AC65E3E1-7E35-2D95-4148-A630D5CA1A71}"/>
              </a:ext>
            </a:extLst>
          </p:cNvPr>
          <p:cNvSpPr txBox="1"/>
          <p:nvPr/>
        </p:nvSpPr>
        <p:spPr>
          <a:xfrm>
            <a:off x="466598" y="8667267"/>
            <a:ext cx="5896227" cy="905120"/>
          </a:xfrm>
          <a:prstGeom prst="rect">
            <a:avLst/>
          </a:prstGeom>
          <a:noFill/>
        </p:spPr>
        <p:txBody>
          <a:bodyPr wrap="square">
            <a:spAutoFit/>
          </a:bodyPr>
          <a:lstStyle/>
          <a:p>
            <a:pPr marL="165100" indent="-165100">
              <a:lnSpc>
                <a:spcPts val="1600"/>
              </a:lnSpc>
            </a:pPr>
            <a:r>
              <a:rPr lang="en-US" altLang="ja-JP" sz="1200" dirty="0">
                <a:latin typeface="+mn-ea"/>
              </a:rPr>
              <a:t>※</a:t>
            </a:r>
            <a:r>
              <a:rPr lang="ja-JP" altLang="en-US" sz="1200" dirty="0">
                <a:latin typeface="+mn-ea"/>
              </a:rPr>
              <a:t>　令和４～６年度に、水稲作付又は１か月以上の湛水管理に取り組んだほ場は、令和７年度又は８年度の連作障害回避の取組は必須ではありません。</a:t>
            </a:r>
            <a:endParaRPr lang="en-US" altLang="ja-JP" sz="1200" dirty="0">
              <a:latin typeface="+mn-ea"/>
            </a:endParaRPr>
          </a:p>
          <a:p>
            <a:pPr marL="165100" indent="-165100">
              <a:lnSpc>
                <a:spcPts val="1600"/>
              </a:lnSpc>
            </a:pPr>
            <a:r>
              <a:rPr lang="en-US" altLang="ja-JP" sz="1200" dirty="0">
                <a:latin typeface="+mn-ea"/>
              </a:rPr>
              <a:t>※</a:t>
            </a:r>
            <a:r>
              <a:rPr lang="ja-JP" altLang="en-US" sz="1200" dirty="0">
                <a:latin typeface="+mn-ea"/>
              </a:rPr>
              <a:t>　１か月以上の湛水管理を実施した場合、連作障害による収量低下が発生していないことの確認は求めないこととします。</a:t>
            </a:r>
          </a:p>
        </p:txBody>
      </p:sp>
      <p:sp>
        <p:nvSpPr>
          <p:cNvPr id="3" name="テキスト ボックス 2">
            <a:extLst>
              <a:ext uri="{FF2B5EF4-FFF2-40B4-BE49-F238E27FC236}">
                <a16:creationId xmlns:a16="http://schemas.microsoft.com/office/drawing/2014/main" id="{D94FE87C-4352-C384-40A8-239519350D80}"/>
              </a:ext>
            </a:extLst>
          </p:cNvPr>
          <p:cNvSpPr txBox="1"/>
          <p:nvPr/>
        </p:nvSpPr>
        <p:spPr>
          <a:xfrm>
            <a:off x="322581" y="6110913"/>
            <a:ext cx="6065644" cy="307777"/>
          </a:xfrm>
          <a:prstGeom prst="rect">
            <a:avLst/>
          </a:prstGeom>
          <a:noFill/>
          <a:ln>
            <a:noFill/>
          </a:ln>
        </p:spPr>
        <p:txBody>
          <a:bodyPr wrap="square" rtlCol="0" anchor="ctr">
            <a:spAutoFit/>
          </a:bodyPr>
          <a:lstStyle/>
          <a:p>
            <a:pPr algn="ctr"/>
            <a:r>
              <a:rPr kumimoji="1" lang="ja-JP" altLang="en-US" sz="1400" b="1" dirty="0"/>
              <a:t>現行の「水田活用の直接支払交付金」におけるルールの変更内容</a:t>
            </a:r>
          </a:p>
        </p:txBody>
      </p:sp>
      <p:cxnSp>
        <p:nvCxnSpPr>
          <p:cNvPr id="13" name="直線コネクタ 12">
            <a:extLst>
              <a:ext uri="{FF2B5EF4-FFF2-40B4-BE49-F238E27FC236}">
                <a16:creationId xmlns:a16="http://schemas.microsoft.com/office/drawing/2014/main" id="{3CCD35ED-3D07-88D1-08E8-6957531AE19B}"/>
              </a:ext>
            </a:extLst>
          </p:cNvPr>
          <p:cNvCxnSpPr>
            <a:cxnSpLocks/>
          </p:cNvCxnSpPr>
          <p:nvPr/>
        </p:nvCxnSpPr>
        <p:spPr>
          <a:xfrm>
            <a:off x="269584" y="6465228"/>
            <a:ext cx="6192000" cy="0"/>
          </a:xfrm>
          <a:prstGeom prst="line">
            <a:avLst/>
          </a:prstGeom>
          <a:ln w="28575">
            <a:solidFill>
              <a:schemeClr val="tx1">
                <a:lumMod val="50000"/>
                <a:lumOff val="50000"/>
              </a:schemeClr>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352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71CC4F7-9A76-1036-560A-79081D198B6B}"/>
              </a:ext>
            </a:extLst>
          </p:cNvPr>
          <p:cNvSpPr txBox="1"/>
          <p:nvPr/>
        </p:nvSpPr>
        <p:spPr>
          <a:xfrm>
            <a:off x="478969" y="806397"/>
            <a:ext cx="5181601" cy="1538883"/>
          </a:xfrm>
          <a:prstGeom prst="rect">
            <a:avLst/>
          </a:prstGeom>
          <a:noFill/>
        </p:spPr>
        <p:txBody>
          <a:bodyPr wrap="square">
            <a:spAutoFit/>
          </a:bodyPr>
          <a:lstStyle/>
          <a:p>
            <a:pPr marL="285750" indent="-285750">
              <a:spcBef>
                <a:spcPts val="300"/>
              </a:spcBef>
              <a:buFont typeface="Wingdings" panose="05000000000000000000" pitchFamily="2" charset="2"/>
              <a:buChar char="Ø"/>
            </a:pPr>
            <a:r>
              <a:rPr lang="ja-JP" altLang="en-US" sz="1400" dirty="0"/>
              <a:t>土壌改良資材・有機物（堆肥、もみ殻等を含む）の施用</a:t>
            </a:r>
          </a:p>
          <a:p>
            <a:pPr marL="285750" indent="-285750">
              <a:spcBef>
                <a:spcPts val="300"/>
              </a:spcBef>
              <a:buFont typeface="Wingdings" panose="05000000000000000000" pitchFamily="2" charset="2"/>
              <a:buChar char="Ø"/>
            </a:pPr>
            <a:r>
              <a:rPr lang="ja-JP" altLang="en-US" sz="1400" dirty="0"/>
              <a:t>土壌に係る薬剤の散布</a:t>
            </a:r>
          </a:p>
          <a:p>
            <a:pPr marL="285750" indent="-285750">
              <a:spcBef>
                <a:spcPts val="300"/>
              </a:spcBef>
              <a:buFont typeface="Wingdings" panose="05000000000000000000" pitchFamily="2" charset="2"/>
              <a:buChar char="Ø"/>
            </a:pPr>
            <a:r>
              <a:rPr lang="ja-JP" altLang="en-US" sz="1400" dirty="0"/>
              <a:t>後作緑肥の作付け</a:t>
            </a:r>
          </a:p>
          <a:p>
            <a:pPr marL="285750" indent="-285750">
              <a:spcBef>
                <a:spcPts val="300"/>
              </a:spcBef>
              <a:buFont typeface="Wingdings" panose="05000000000000000000" pitchFamily="2" charset="2"/>
              <a:buChar char="Ø"/>
            </a:pPr>
            <a:r>
              <a:rPr lang="ja-JP" altLang="en-US" sz="1400" dirty="0"/>
              <a:t>病害虫抵抗性品種の作付け</a:t>
            </a:r>
          </a:p>
          <a:p>
            <a:pPr marL="285750" indent="-285750">
              <a:spcBef>
                <a:spcPts val="300"/>
              </a:spcBef>
              <a:buFont typeface="Wingdings" panose="05000000000000000000" pitchFamily="2" charset="2"/>
              <a:buChar char="Ø"/>
            </a:pPr>
            <a:r>
              <a:rPr lang="ja-JP" altLang="en-US" sz="1400" dirty="0"/>
              <a:t>その他地域農業再生協議会等が連作障害を回避する取組であると判断する取組</a:t>
            </a:r>
            <a:endParaRPr lang="en-US" altLang="ja-JP" sz="1400" dirty="0"/>
          </a:p>
        </p:txBody>
      </p:sp>
      <p:sp>
        <p:nvSpPr>
          <p:cNvPr id="7" name="テキスト ボックス 6">
            <a:extLst>
              <a:ext uri="{FF2B5EF4-FFF2-40B4-BE49-F238E27FC236}">
                <a16:creationId xmlns:a16="http://schemas.microsoft.com/office/drawing/2014/main" id="{FC727E9B-0BBF-D1B6-DEF9-EF5B7520AAD1}"/>
              </a:ext>
            </a:extLst>
          </p:cNvPr>
          <p:cNvSpPr txBox="1"/>
          <p:nvPr/>
        </p:nvSpPr>
        <p:spPr>
          <a:xfrm>
            <a:off x="264885" y="224206"/>
            <a:ext cx="3432628" cy="338554"/>
          </a:xfrm>
          <a:prstGeom prst="rect">
            <a:avLst/>
          </a:prstGeom>
          <a:noFill/>
        </p:spPr>
        <p:txBody>
          <a:bodyPr wrap="square">
            <a:spAutoFit/>
          </a:bodyPr>
          <a:lstStyle/>
          <a:p>
            <a:r>
              <a:rPr lang="ja-JP" altLang="en-US" sz="1600" b="1" dirty="0"/>
              <a:t>連作障害を回避する取組とは</a:t>
            </a:r>
          </a:p>
        </p:txBody>
      </p:sp>
      <p:cxnSp>
        <p:nvCxnSpPr>
          <p:cNvPr id="8" name="直線コネクタ 7">
            <a:extLst>
              <a:ext uri="{FF2B5EF4-FFF2-40B4-BE49-F238E27FC236}">
                <a16:creationId xmlns:a16="http://schemas.microsoft.com/office/drawing/2014/main" id="{3926CB0B-842E-B1C8-448F-EBB16027E009}"/>
              </a:ext>
            </a:extLst>
          </p:cNvPr>
          <p:cNvCxnSpPr>
            <a:cxnSpLocks/>
          </p:cNvCxnSpPr>
          <p:nvPr/>
        </p:nvCxnSpPr>
        <p:spPr>
          <a:xfrm>
            <a:off x="212849" y="613892"/>
            <a:ext cx="6441290" cy="0"/>
          </a:xfrm>
          <a:prstGeom prst="line">
            <a:avLst/>
          </a:prstGeom>
          <a:ln>
            <a:solidFill>
              <a:schemeClr val="tx1">
                <a:lumMod val="65000"/>
                <a:lumOff val="35000"/>
              </a:schemeClr>
            </a:solidFill>
          </a:ln>
        </p:spPr>
        <p:style>
          <a:lnRef idx="2">
            <a:schemeClr val="dk1"/>
          </a:lnRef>
          <a:fillRef idx="0">
            <a:schemeClr val="dk1"/>
          </a:fillRef>
          <a:effectRef idx="1">
            <a:schemeClr val="dk1"/>
          </a:effectRef>
          <a:fontRef idx="minor">
            <a:schemeClr val="tx1"/>
          </a:fontRef>
        </p:style>
      </p:cxnSp>
      <p:sp>
        <p:nvSpPr>
          <p:cNvPr id="9" name="テキスト ボックス 8">
            <a:extLst>
              <a:ext uri="{FF2B5EF4-FFF2-40B4-BE49-F238E27FC236}">
                <a16:creationId xmlns:a16="http://schemas.microsoft.com/office/drawing/2014/main" id="{99E65E1C-B5C3-7272-2F24-8579A4AA5627}"/>
              </a:ext>
            </a:extLst>
          </p:cNvPr>
          <p:cNvSpPr txBox="1"/>
          <p:nvPr/>
        </p:nvSpPr>
        <p:spPr>
          <a:xfrm>
            <a:off x="478969" y="2463156"/>
            <a:ext cx="5929090" cy="1169551"/>
          </a:xfrm>
          <a:prstGeom prst="rect">
            <a:avLst/>
          </a:prstGeom>
          <a:noFill/>
        </p:spPr>
        <p:txBody>
          <a:bodyPr wrap="square">
            <a:spAutoFit/>
          </a:bodyPr>
          <a:lstStyle/>
          <a:p>
            <a:r>
              <a:rPr lang="ja-JP" altLang="en-US" sz="1400" dirty="0"/>
              <a:t>例えば・・・</a:t>
            </a:r>
            <a:endParaRPr lang="en-US" altLang="ja-JP" sz="1400" dirty="0"/>
          </a:p>
          <a:p>
            <a:pPr marL="171450" indent="-171450">
              <a:buFont typeface="Arial" panose="020B0604020202020204" pitchFamily="34" charset="0"/>
              <a:buChar char="•"/>
            </a:pPr>
            <a:r>
              <a:rPr lang="ja-JP" altLang="en-US" sz="1400" dirty="0"/>
              <a:t>最適な土壌</a:t>
            </a:r>
            <a:r>
              <a:rPr lang="en-US" altLang="ja-JP" sz="1400" dirty="0"/>
              <a:t>pH</a:t>
            </a:r>
            <a:r>
              <a:rPr lang="ja-JP" altLang="en-US" sz="1400" dirty="0"/>
              <a:t>に矯正するため、播種前に苦土石灰を施用</a:t>
            </a:r>
            <a:endParaRPr lang="en-US" altLang="ja-JP" sz="1400" dirty="0"/>
          </a:p>
          <a:p>
            <a:pPr marL="171450" indent="-171450">
              <a:buFont typeface="Arial" panose="020B0604020202020204" pitchFamily="34" charset="0"/>
              <a:buChar char="•"/>
            </a:pPr>
            <a:r>
              <a:rPr lang="ja-JP" altLang="en-US" sz="1400" dirty="0"/>
              <a:t>土づくりに向け、播種前に、発酵鶏糞を施用</a:t>
            </a:r>
            <a:endParaRPr lang="en-US" altLang="ja-JP" sz="1400" dirty="0"/>
          </a:p>
          <a:p>
            <a:pPr marL="171450" indent="-171450">
              <a:buFont typeface="Arial" panose="020B0604020202020204" pitchFamily="34" charset="0"/>
              <a:buChar char="•"/>
            </a:pPr>
            <a:r>
              <a:rPr lang="ja-JP" altLang="en-US" sz="1400" dirty="0"/>
              <a:t>センチュウ対策として、作付前に、くん蒸型の薬剤を使用し、土壌を消毒　など</a:t>
            </a:r>
            <a:endParaRPr lang="en-US" altLang="ja-JP" sz="1400" dirty="0"/>
          </a:p>
        </p:txBody>
      </p:sp>
      <p:sp>
        <p:nvSpPr>
          <p:cNvPr id="10" name="テキスト ボックス 9">
            <a:extLst>
              <a:ext uri="{FF2B5EF4-FFF2-40B4-BE49-F238E27FC236}">
                <a16:creationId xmlns:a16="http://schemas.microsoft.com/office/drawing/2014/main" id="{84F2D232-22F4-500B-A3EA-7AEC9FA02C66}"/>
              </a:ext>
            </a:extLst>
          </p:cNvPr>
          <p:cNvSpPr txBox="1"/>
          <p:nvPr/>
        </p:nvSpPr>
        <p:spPr>
          <a:xfrm>
            <a:off x="483919" y="3848167"/>
            <a:ext cx="5747657" cy="646331"/>
          </a:xfrm>
          <a:prstGeom prst="rect">
            <a:avLst/>
          </a:prstGeom>
          <a:noFill/>
        </p:spPr>
        <p:txBody>
          <a:bodyPr wrap="square">
            <a:spAutoFit/>
          </a:bodyPr>
          <a:lstStyle/>
          <a:p>
            <a:r>
              <a:rPr lang="ja-JP" altLang="en-US" sz="1200" dirty="0"/>
              <a:t>注意点</a:t>
            </a:r>
            <a:endParaRPr lang="en-US" altLang="ja-JP" sz="1200" dirty="0"/>
          </a:p>
          <a:p>
            <a:r>
              <a:rPr lang="ja-JP" altLang="en-US" sz="1200" dirty="0"/>
              <a:t>　令和７年度又は８年度における取組が対象であり、令和６年度以前に実施された取組は対象外です。</a:t>
            </a:r>
            <a:endParaRPr lang="en-US" altLang="ja-JP" sz="1200" strike="sngStrike" dirty="0">
              <a:solidFill>
                <a:srgbClr val="FF0000"/>
              </a:solidFill>
              <a:highlight>
                <a:srgbClr val="FFFF00"/>
              </a:highlight>
            </a:endParaRPr>
          </a:p>
        </p:txBody>
      </p:sp>
      <p:sp>
        <p:nvSpPr>
          <p:cNvPr id="12" name="テキスト ボックス 11">
            <a:extLst>
              <a:ext uri="{FF2B5EF4-FFF2-40B4-BE49-F238E27FC236}">
                <a16:creationId xmlns:a16="http://schemas.microsoft.com/office/drawing/2014/main" id="{6AF37EA4-C4C5-DB9E-23B9-D2E1AE4106AD}"/>
              </a:ext>
            </a:extLst>
          </p:cNvPr>
          <p:cNvSpPr txBox="1"/>
          <p:nvPr/>
        </p:nvSpPr>
        <p:spPr>
          <a:xfrm>
            <a:off x="264884" y="4805089"/>
            <a:ext cx="4103915" cy="338554"/>
          </a:xfrm>
          <a:prstGeom prst="rect">
            <a:avLst/>
          </a:prstGeom>
          <a:noFill/>
        </p:spPr>
        <p:txBody>
          <a:bodyPr wrap="square">
            <a:spAutoFit/>
          </a:bodyPr>
          <a:lstStyle/>
          <a:p>
            <a:r>
              <a:rPr lang="ja-JP" altLang="en-US" sz="1600" b="1" dirty="0"/>
              <a:t>連作障害回避の取組の確認方法について</a:t>
            </a:r>
          </a:p>
        </p:txBody>
      </p:sp>
      <p:cxnSp>
        <p:nvCxnSpPr>
          <p:cNvPr id="13" name="直線コネクタ 12">
            <a:extLst>
              <a:ext uri="{FF2B5EF4-FFF2-40B4-BE49-F238E27FC236}">
                <a16:creationId xmlns:a16="http://schemas.microsoft.com/office/drawing/2014/main" id="{896E5D4A-CEA4-33E9-B2DD-7F5C9BF4AC65}"/>
              </a:ext>
            </a:extLst>
          </p:cNvPr>
          <p:cNvCxnSpPr>
            <a:cxnSpLocks/>
          </p:cNvCxnSpPr>
          <p:nvPr/>
        </p:nvCxnSpPr>
        <p:spPr>
          <a:xfrm>
            <a:off x="212849" y="5206650"/>
            <a:ext cx="6441290" cy="0"/>
          </a:xfrm>
          <a:prstGeom prst="line">
            <a:avLst/>
          </a:prstGeom>
          <a:ln>
            <a:solidFill>
              <a:schemeClr val="tx1">
                <a:lumMod val="65000"/>
                <a:lumOff val="35000"/>
              </a:schemeClr>
            </a:solidFill>
          </a:ln>
        </p:spPr>
        <p:style>
          <a:lnRef idx="2">
            <a:schemeClr val="dk1"/>
          </a:lnRef>
          <a:fillRef idx="0">
            <a:schemeClr val="dk1"/>
          </a:fillRef>
          <a:effectRef idx="1">
            <a:schemeClr val="dk1"/>
          </a:effectRef>
          <a:fontRef idx="minor">
            <a:schemeClr val="tx1"/>
          </a:fontRef>
        </p:style>
      </p:cxnSp>
      <p:sp>
        <p:nvSpPr>
          <p:cNvPr id="15" name="テキスト ボックス 14">
            <a:extLst>
              <a:ext uri="{FF2B5EF4-FFF2-40B4-BE49-F238E27FC236}">
                <a16:creationId xmlns:a16="http://schemas.microsoft.com/office/drawing/2014/main" id="{548196D8-27D6-5F98-5CBA-38B4AFE178D5}"/>
              </a:ext>
            </a:extLst>
          </p:cNvPr>
          <p:cNvSpPr txBox="1"/>
          <p:nvPr/>
        </p:nvSpPr>
        <p:spPr>
          <a:xfrm>
            <a:off x="383968" y="5364750"/>
            <a:ext cx="6037945" cy="1479636"/>
          </a:xfrm>
          <a:prstGeom prst="rect">
            <a:avLst/>
          </a:prstGeom>
          <a:noFill/>
        </p:spPr>
        <p:txBody>
          <a:bodyPr wrap="square">
            <a:spAutoFit/>
          </a:bodyPr>
          <a:lstStyle/>
          <a:p>
            <a:pPr>
              <a:lnSpc>
                <a:spcPts val="1500"/>
              </a:lnSpc>
              <a:spcAft>
                <a:spcPts val="600"/>
              </a:spcAft>
            </a:pPr>
            <a:r>
              <a:rPr lang="ja-JP" altLang="en-US" sz="1400" dirty="0"/>
              <a:t>　農業者の皆様におかれては、「連作障害を回避する取組」を行ったことの根拠資料として、</a:t>
            </a:r>
            <a:endParaRPr lang="en-US" altLang="ja-JP" sz="1400" dirty="0"/>
          </a:p>
          <a:p>
            <a:pPr marL="285750" indent="-285750">
              <a:lnSpc>
                <a:spcPts val="1500"/>
              </a:lnSpc>
              <a:spcAft>
                <a:spcPts val="600"/>
              </a:spcAft>
              <a:buFont typeface="Arial" panose="020B0604020202020204" pitchFamily="34" charset="0"/>
              <a:buChar char="•"/>
            </a:pPr>
            <a:r>
              <a:rPr lang="ja-JP" altLang="en-US" sz="1400" dirty="0"/>
              <a:t>取組を講じたことが分かる書類（</a:t>
            </a:r>
            <a:r>
              <a:rPr lang="ja-JP" altLang="en-US" sz="1400" b="1" dirty="0"/>
              <a:t>作業日誌</a:t>
            </a:r>
            <a:r>
              <a:rPr lang="ja-JP" altLang="en-US" sz="1400" dirty="0"/>
              <a:t>、</a:t>
            </a:r>
            <a:r>
              <a:rPr lang="ja-JP" altLang="en-US" sz="1400" b="1" dirty="0"/>
              <a:t>栽培管理記録簿</a:t>
            </a:r>
            <a:r>
              <a:rPr lang="ja-JP" altLang="en-US" sz="1400" dirty="0"/>
              <a:t>等）や</a:t>
            </a:r>
            <a:endParaRPr lang="en-US" altLang="ja-JP" sz="1400" dirty="0"/>
          </a:p>
          <a:p>
            <a:pPr marL="285750" indent="-285750">
              <a:lnSpc>
                <a:spcPts val="1500"/>
              </a:lnSpc>
              <a:spcAft>
                <a:spcPts val="600"/>
              </a:spcAft>
              <a:buFont typeface="Arial" panose="020B0604020202020204" pitchFamily="34" charset="0"/>
              <a:buChar char="•"/>
            </a:pPr>
            <a:r>
              <a:rPr lang="ja-JP" altLang="en-US" sz="1400" dirty="0"/>
              <a:t>当該作業に用いた資材の入手状況が分かる資料（</a:t>
            </a:r>
            <a:r>
              <a:rPr lang="ja-JP" altLang="en-US" sz="1400" b="1" dirty="0"/>
              <a:t>購入伝票</a:t>
            </a:r>
            <a:r>
              <a:rPr lang="ja-JP" altLang="en-US" sz="1400" dirty="0"/>
              <a:t>等）</a:t>
            </a:r>
            <a:endParaRPr lang="en-US" altLang="ja-JP" sz="1400" dirty="0"/>
          </a:p>
          <a:p>
            <a:pPr>
              <a:lnSpc>
                <a:spcPts val="1500"/>
              </a:lnSpc>
              <a:spcAft>
                <a:spcPts val="600"/>
              </a:spcAft>
            </a:pPr>
            <a:r>
              <a:rPr lang="ja-JP" altLang="en-US" sz="1400" dirty="0"/>
              <a:t>を保管し、</a:t>
            </a:r>
            <a:r>
              <a:rPr lang="ja-JP" altLang="en-US" sz="1400" b="1" u="sng" dirty="0"/>
              <a:t>地域農業再生協議会の求めに応じて提出できるようにしておいてください</a:t>
            </a:r>
            <a:r>
              <a:rPr lang="ja-JP" altLang="en-US" sz="1400" dirty="0"/>
              <a:t>。</a:t>
            </a:r>
            <a:endParaRPr lang="en-US" altLang="ja-JP" sz="1400" dirty="0"/>
          </a:p>
        </p:txBody>
      </p:sp>
      <p:sp>
        <p:nvSpPr>
          <p:cNvPr id="19" name="テキスト ボックス 18">
            <a:extLst>
              <a:ext uri="{FF2B5EF4-FFF2-40B4-BE49-F238E27FC236}">
                <a16:creationId xmlns:a16="http://schemas.microsoft.com/office/drawing/2014/main" id="{A6A502A2-0EF8-31F2-5404-12ABF2EFFE5E}"/>
              </a:ext>
            </a:extLst>
          </p:cNvPr>
          <p:cNvSpPr txBox="1"/>
          <p:nvPr/>
        </p:nvSpPr>
        <p:spPr>
          <a:xfrm>
            <a:off x="268513" y="7585911"/>
            <a:ext cx="3429000" cy="338554"/>
          </a:xfrm>
          <a:prstGeom prst="rect">
            <a:avLst/>
          </a:prstGeom>
          <a:noFill/>
        </p:spPr>
        <p:txBody>
          <a:bodyPr wrap="square">
            <a:spAutoFit/>
          </a:bodyPr>
          <a:lstStyle/>
          <a:p>
            <a:r>
              <a:rPr lang="ja-JP" altLang="en-US" sz="1600" b="1" dirty="0"/>
              <a:t>お問合せ先</a:t>
            </a:r>
          </a:p>
        </p:txBody>
      </p:sp>
      <p:cxnSp>
        <p:nvCxnSpPr>
          <p:cNvPr id="20" name="直線コネクタ 19">
            <a:extLst>
              <a:ext uri="{FF2B5EF4-FFF2-40B4-BE49-F238E27FC236}">
                <a16:creationId xmlns:a16="http://schemas.microsoft.com/office/drawing/2014/main" id="{9A37699D-A861-6E97-A536-A56A3548BFF8}"/>
              </a:ext>
            </a:extLst>
          </p:cNvPr>
          <p:cNvCxnSpPr>
            <a:cxnSpLocks/>
          </p:cNvCxnSpPr>
          <p:nvPr/>
        </p:nvCxnSpPr>
        <p:spPr>
          <a:xfrm>
            <a:off x="212849" y="7921638"/>
            <a:ext cx="6441290" cy="0"/>
          </a:xfrm>
          <a:prstGeom prst="line">
            <a:avLst/>
          </a:prstGeom>
          <a:ln>
            <a:solidFill>
              <a:schemeClr val="tx1">
                <a:lumMod val="65000"/>
                <a:lumOff val="35000"/>
              </a:schemeClr>
            </a:solidFill>
          </a:ln>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id="{0BEB3EFF-FE45-37DF-C832-7D931F7486AB}"/>
              </a:ext>
            </a:extLst>
          </p:cNvPr>
          <p:cNvSpPr txBox="1"/>
          <p:nvPr/>
        </p:nvSpPr>
        <p:spPr>
          <a:xfrm>
            <a:off x="383968" y="8058962"/>
            <a:ext cx="6037946" cy="738664"/>
          </a:xfrm>
          <a:prstGeom prst="rect">
            <a:avLst/>
          </a:prstGeom>
          <a:noFill/>
          <a:ln w="9525">
            <a:noFill/>
            <a:prstDash val="sysDash"/>
          </a:ln>
        </p:spPr>
        <p:txBody>
          <a:bodyPr wrap="square">
            <a:spAutoFit/>
          </a:bodyPr>
          <a:lstStyle/>
          <a:p>
            <a:r>
              <a:rPr lang="ja-JP" altLang="en-US" sz="1400" b="1" dirty="0"/>
              <a:t>明和町</a:t>
            </a:r>
            <a:r>
              <a:rPr lang="ja-JP" altLang="en-US" sz="1400" b="1" dirty="0" smtClean="0"/>
              <a:t>農業</a:t>
            </a:r>
            <a:r>
              <a:rPr lang="ja-JP" altLang="en-US" sz="1400" b="1" dirty="0"/>
              <a:t>再生協議会</a:t>
            </a:r>
            <a:endParaRPr lang="en-US" altLang="ja-JP" sz="1400" b="1" dirty="0"/>
          </a:p>
          <a:p>
            <a:r>
              <a:rPr lang="ja-JP" altLang="en-US" sz="1400" dirty="0"/>
              <a:t>　事務局</a:t>
            </a:r>
            <a:r>
              <a:rPr lang="ja-JP" altLang="en-US" sz="1400" dirty="0" smtClean="0"/>
              <a:t>：明和町</a:t>
            </a:r>
            <a:r>
              <a:rPr lang="ja-JP" altLang="en-US" sz="1400" dirty="0" smtClean="0"/>
              <a:t>役場　産業振興課　農水</a:t>
            </a:r>
            <a:r>
              <a:rPr lang="ja-JP" altLang="en-US" sz="1400" dirty="0" smtClean="0"/>
              <a:t>商工係</a:t>
            </a:r>
            <a:endParaRPr lang="en-US" altLang="ja-JP" sz="1400" dirty="0"/>
          </a:p>
          <a:p>
            <a:r>
              <a:rPr lang="ja-JP" altLang="en-US" sz="1400" dirty="0"/>
              <a:t>　連絡先</a:t>
            </a:r>
            <a:r>
              <a:rPr lang="ja-JP" altLang="en-US" sz="1400" dirty="0" smtClean="0"/>
              <a:t>：</a:t>
            </a:r>
            <a:r>
              <a:rPr lang="en-US" altLang="ja-JP" sz="1400" dirty="0"/>
              <a:t>0596-52-7118</a:t>
            </a:r>
          </a:p>
        </p:txBody>
      </p:sp>
      <p:sp>
        <p:nvSpPr>
          <p:cNvPr id="22" name="テキスト ボックス 21">
            <a:extLst>
              <a:ext uri="{FF2B5EF4-FFF2-40B4-BE49-F238E27FC236}">
                <a16:creationId xmlns:a16="http://schemas.microsoft.com/office/drawing/2014/main" id="{0D45038E-2472-5337-C493-C43BE8EF7E23}"/>
              </a:ext>
            </a:extLst>
          </p:cNvPr>
          <p:cNvSpPr txBox="1"/>
          <p:nvPr/>
        </p:nvSpPr>
        <p:spPr>
          <a:xfrm>
            <a:off x="3471882" y="8919415"/>
            <a:ext cx="2950031" cy="523220"/>
          </a:xfrm>
          <a:prstGeom prst="rect">
            <a:avLst/>
          </a:prstGeom>
          <a:noFill/>
          <a:ln w="9525">
            <a:noFill/>
            <a:prstDash val="sysDash"/>
          </a:ln>
        </p:spPr>
        <p:txBody>
          <a:bodyPr wrap="square">
            <a:spAutoFit/>
          </a:bodyPr>
          <a:lstStyle/>
          <a:p>
            <a:r>
              <a:rPr lang="ja-JP" altLang="en-US" sz="1400" b="1" dirty="0"/>
              <a:t>東海農政局　生産部　生産振興課</a:t>
            </a:r>
            <a:endParaRPr lang="en-US" altLang="ja-JP" sz="1400" b="1" dirty="0"/>
          </a:p>
          <a:p>
            <a:r>
              <a:rPr lang="ja-JP" altLang="en-US" sz="1400" dirty="0"/>
              <a:t>　連絡先：</a:t>
            </a:r>
            <a:r>
              <a:rPr lang="en-US" altLang="ja-JP" sz="1400" dirty="0">
                <a:latin typeface="+mn-ea"/>
              </a:rPr>
              <a:t>052-223-4622</a:t>
            </a:r>
          </a:p>
        </p:txBody>
      </p:sp>
      <p:sp>
        <p:nvSpPr>
          <p:cNvPr id="23" name="テキスト ボックス 22">
            <a:extLst>
              <a:ext uri="{FF2B5EF4-FFF2-40B4-BE49-F238E27FC236}">
                <a16:creationId xmlns:a16="http://schemas.microsoft.com/office/drawing/2014/main" id="{791D6160-A24E-8C7A-9439-801B69A0C1ED}"/>
              </a:ext>
            </a:extLst>
          </p:cNvPr>
          <p:cNvSpPr txBox="1"/>
          <p:nvPr/>
        </p:nvSpPr>
        <p:spPr>
          <a:xfrm>
            <a:off x="407717" y="8919415"/>
            <a:ext cx="2950031" cy="523220"/>
          </a:xfrm>
          <a:prstGeom prst="rect">
            <a:avLst/>
          </a:prstGeom>
          <a:noFill/>
          <a:ln w="9525">
            <a:noFill/>
            <a:prstDash val="sysDash"/>
          </a:ln>
        </p:spPr>
        <p:txBody>
          <a:bodyPr wrap="square">
            <a:spAutoFit/>
          </a:bodyPr>
          <a:lstStyle/>
          <a:p>
            <a:r>
              <a:rPr lang="ja-JP" altLang="en-US" sz="1400" b="1" dirty="0"/>
              <a:t>東海農政局　三重</a:t>
            </a:r>
            <a:r>
              <a:rPr lang="ja-JP" altLang="en-US" sz="1400" b="1" dirty="0" smtClean="0"/>
              <a:t>県</a:t>
            </a:r>
            <a:r>
              <a:rPr lang="ja-JP" altLang="en-US" sz="1400" b="1" dirty="0"/>
              <a:t>拠点</a:t>
            </a:r>
            <a:endParaRPr lang="en-US" altLang="ja-JP" sz="1400" b="1" dirty="0"/>
          </a:p>
          <a:p>
            <a:r>
              <a:rPr lang="ja-JP" altLang="en-US" sz="1400" dirty="0"/>
              <a:t>　連絡先</a:t>
            </a:r>
            <a:r>
              <a:rPr lang="ja-JP" altLang="en-US" sz="1400" dirty="0" smtClean="0"/>
              <a:t>：</a:t>
            </a:r>
            <a:r>
              <a:rPr lang="en-US" altLang="ja-JP" sz="1400" dirty="0" smtClean="0">
                <a:latin typeface="+mn-ea"/>
              </a:rPr>
              <a:t>059-228-3199</a:t>
            </a:r>
            <a:endParaRPr lang="en-US" altLang="ja-JP" sz="1400" dirty="0">
              <a:latin typeface="+mn-ea"/>
            </a:endParaRPr>
          </a:p>
        </p:txBody>
      </p:sp>
    </p:spTree>
    <p:extLst>
      <p:ext uri="{BB962C8B-B14F-4D97-AF65-F5344CB8AC3E}">
        <p14:creationId xmlns:p14="http://schemas.microsoft.com/office/powerpoint/2010/main" val="40325413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53DDE55DEF9D94B8D261DAEB2A2A357" ma:contentTypeVersion="17" ma:contentTypeDescription="新しいドキュメントを作成します。" ma:contentTypeScope="" ma:versionID="9ad05c9a09f40752fa5a0bedf12f92c1">
  <xsd:schema xmlns:xsd="http://www.w3.org/2001/XMLSchema" xmlns:xs="http://www.w3.org/2001/XMLSchema" xmlns:p="http://schemas.microsoft.com/office/2006/metadata/properties" xmlns:ns2="0d3ce8b3-0d60-444f-949d-df34d1c40a9d" xmlns:ns3="37475c82-dadc-4e40-94bd-312afdab25f6" targetNamespace="http://schemas.microsoft.com/office/2006/metadata/properties" ma:root="true" ma:fieldsID="7267efe2a48d3494fe476ea9610094b5" ns2:_="" ns3:_="">
    <xsd:import namespace="0d3ce8b3-0d60-444f-949d-df34d1c40a9d"/>
    <xsd:import namespace="37475c82-dadc-4e40-94bd-312afdab25f6"/>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3ce8b3-0d60-444f-949d-df34d1c40a9d"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_Flow_SignoffStatus" ma:index="22" nillable="true" ma:displayName="承認の状態" ma:internalName="_x627f__x8a8d__x306e__x72b6__x614b_">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7475c82-dadc-4e40-94bd-312afdab25f6"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element name="TaxCatchAll" ma:index="18" nillable="true" ma:displayName="Taxonomy Catch All Column" ma:hidden="true" ma:list="{988a846d-ba8e-4b53-944f-157980ab80b1}" ma:internalName="TaxCatchAll" ma:showField="CatchAllData" ma:web="37475c82-dadc-4e40-94bd-312afdab25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d3ce8b3-0d60-444f-949d-df34d1c40a9d">
      <Terms xmlns="http://schemas.microsoft.com/office/infopath/2007/PartnerControls"/>
    </lcf76f155ced4ddcb4097134ff3c332f>
    <_Flow_SignoffStatus xmlns="0d3ce8b3-0d60-444f-949d-df34d1c40a9d" xsi:nil="true"/>
    <TaxCatchAll xmlns="37475c82-dadc-4e40-94bd-312afdab25f6" xsi:nil="true"/>
    <_x4f5c__x6210__x65e5__x6642_ xmlns="0d3ce8b3-0d60-444f-949d-df34d1c40a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1E8D90-CEAE-49BF-AAED-C6353408BB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3ce8b3-0d60-444f-949d-df34d1c40a9d"/>
    <ds:schemaRef ds:uri="37475c82-dadc-4e40-94bd-312afdab25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9BA167-AE8A-4E1F-8888-25A05F5EA48B}">
  <ds:schemaRefs>
    <ds:schemaRef ds:uri="37475c82-dadc-4e40-94bd-312afdab25f6"/>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0d3ce8b3-0d60-444f-949d-df34d1c40a9d"/>
    <ds:schemaRef ds:uri="http://www.w3.org/XML/1998/namespace"/>
  </ds:schemaRefs>
</ds:datastoreItem>
</file>

<file path=customXml/itemProps3.xml><?xml version="1.0" encoding="utf-8"?>
<ds:datastoreItem xmlns:ds="http://schemas.openxmlformats.org/officeDocument/2006/customXml" ds:itemID="{D71E459A-5E70-4D99-87CC-178DE1A361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874</TotalTime>
  <Words>580</Words>
  <Application>Microsoft Office PowerPoint</Application>
  <PresentationFormat>A4 210 x 297 mm</PresentationFormat>
  <Paragraphs>46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Aptos</vt:lpstr>
      <vt:lpstr>Aptos Display</vt:lpstr>
      <vt:lpstr>游ゴシック</vt:lpstr>
      <vt:lpstr>游ゴシック Light</vt:lpstr>
      <vt:lpstr>Arial</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金澤 拓也(KANAZAWA Takuya)</dc:creator>
  <cp:lastModifiedBy>佐々木　陸斗</cp:lastModifiedBy>
  <cp:revision>7</cp:revision>
  <cp:lastPrinted>2025-04-16T04:15:10Z</cp:lastPrinted>
  <dcterms:created xsi:type="dcterms:W3CDTF">2025-03-21T01:33:32Z</dcterms:created>
  <dcterms:modified xsi:type="dcterms:W3CDTF">2025-06-13T01:33:29Z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0x010100F53DDE55DEF9D94B8D261DAEB2A2A357</vt:lpwstr>
  </property>
</Properties>
</file>