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DC8C"/>
    <a:srgbClr val="B3F8AE"/>
    <a:srgbClr val="66FF66"/>
    <a:srgbClr val="33CC33"/>
    <a:srgbClr val="00CC00"/>
    <a:srgbClr val="E8F8EE"/>
    <a:srgbClr val="FCC0FD"/>
    <a:srgbClr val="E1FFE6"/>
    <a:srgbClr val="DCFFD9"/>
    <a:srgbClr val="F0F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8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86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39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92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73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51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1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15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55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4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8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C41F-9BFE-469B-8437-6DDC4EF740B5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A8958-7596-4C63-8075-1BE76631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86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8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07470" y="215815"/>
            <a:ext cx="6128402" cy="1490973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 altLang="ja-JP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1" lang="en-US" altLang="ja-JP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工場立地法に係る</a:t>
            </a:r>
            <a:r>
              <a:rPr kumimoji="1" lang="en-US" altLang="ja-JP" sz="4000" dirty="0" smtClean="0">
                <a:solidFill>
                  <a:srgbClr val="0E881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1" lang="en-US" altLang="ja-JP" sz="4000" dirty="0" smtClean="0">
                <a:solidFill>
                  <a:srgbClr val="0E881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4400" dirty="0" smtClean="0">
                <a:solidFill>
                  <a:srgbClr val="0E881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緑地面積率等</a:t>
            </a:r>
            <a:r>
              <a:rPr lang="ja-JP" altLang="en-US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kumimoji="1" lang="ja-JP" altLang="en-US" sz="4400" dirty="0" smtClean="0">
                <a:solidFill>
                  <a:srgbClr val="0E881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緩和</a:t>
            </a:r>
            <a:r>
              <a:rPr lang="ja-JP" altLang="en-US" sz="3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しました</a:t>
            </a:r>
            <a:r>
              <a:rPr lang="ja-JP" altLang="en-US" sz="3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！</a:t>
            </a:r>
            <a:endParaRPr kumimoji="1" lang="ja-JP" altLang="en-US" sz="3100" dirty="0">
              <a:solidFill>
                <a:schemeClr val="tx1">
                  <a:lumMod val="75000"/>
                  <a:lumOff val="2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41194" y="1874253"/>
            <a:ext cx="6460957" cy="785762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　</a:t>
            </a:r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267814"/>
              </p:ext>
            </p:extLst>
          </p:nvPr>
        </p:nvGraphicFramePr>
        <p:xfrm>
          <a:off x="219371" y="2459028"/>
          <a:ext cx="6447241" cy="2449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915">
                  <a:extLst>
                    <a:ext uri="{9D8B030D-6E8A-4147-A177-3AD203B41FA5}">
                      <a16:colId xmlns:a16="http://schemas.microsoft.com/office/drawing/2014/main" val="3626886032"/>
                    </a:ext>
                  </a:extLst>
                </a:gridCol>
                <a:gridCol w="2487920">
                  <a:extLst>
                    <a:ext uri="{9D8B030D-6E8A-4147-A177-3AD203B41FA5}">
                      <a16:colId xmlns:a16="http://schemas.microsoft.com/office/drawing/2014/main" val="4276897409"/>
                    </a:ext>
                  </a:extLst>
                </a:gridCol>
                <a:gridCol w="2190406">
                  <a:extLst>
                    <a:ext uri="{9D8B030D-6E8A-4147-A177-3AD203B41FA5}">
                      <a16:colId xmlns:a16="http://schemas.microsoft.com/office/drawing/2014/main" val="1908052592"/>
                    </a:ext>
                  </a:extLst>
                </a:gridCol>
              </a:tblGrid>
              <a:tr h="379342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現行</a:t>
                      </a:r>
                      <a:endParaRPr kumimoji="1" lang="en-US" altLang="ja-JP" sz="2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改訂後</a:t>
                      </a:r>
                      <a:endParaRPr kumimoji="1" lang="ja-JP" alt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864594"/>
                  </a:ext>
                </a:extLst>
              </a:tr>
              <a:tr h="7204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環境施設面積</a:t>
                      </a:r>
                      <a:endParaRPr kumimoji="1" lang="ja-JP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敷地面積の</a:t>
                      </a:r>
                      <a:r>
                        <a:rPr lang="en-US" altLang="ja-JP" sz="3200" b="1" dirty="0" smtClean="0">
                          <a:solidFill>
                            <a:schemeClr val="accent4"/>
                          </a:solidFill>
                        </a:rPr>
                        <a:t>25</a:t>
                      </a:r>
                      <a:r>
                        <a:rPr lang="ja-JP" altLang="en-US" sz="1600" dirty="0" smtClean="0"/>
                        <a:t>％</a:t>
                      </a:r>
                      <a:r>
                        <a:rPr lang="ja-JP" altLang="en-US" sz="1400" dirty="0" smtClean="0"/>
                        <a:t>以上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（緑地と兼ねることが可）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敷地面積の</a:t>
                      </a:r>
                      <a:r>
                        <a:rPr kumimoji="1" lang="en-US" altLang="ja-JP" sz="3200" b="1" dirty="0" smtClean="0">
                          <a:solidFill>
                            <a:schemeClr val="accent4"/>
                          </a:solidFill>
                        </a:rPr>
                        <a:t>10</a:t>
                      </a:r>
                      <a:r>
                        <a:rPr kumimoji="1" lang="ja-JP" altLang="en-US" sz="1400" dirty="0" smtClean="0"/>
                        <a:t>％以上</a:t>
                      </a:r>
                      <a:endParaRPr lang="en-US" altLang="ja-JP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54545"/>
                  </a:ext>
                </a:extLst>
              </a:tr>
              <a:tr h="517948"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緑地面積</a:t>
                      </a:r>
                      <a:endParaRPr kumimoji="1" lang="ja-JP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敷地面積の</a:t>
                      </a:r>
                      <a:r>
                        <a:rPr lang="en-US" altLang="ja-JP" sz="3200" b="1" dirty="0" smtClean="0">
                          <a:solidFill>
                            <a:schemeClr val="accent4"/>
                          </a:solidFill>
                        </a:rPr>
                        <a:t>20</a:t>
                      </a:r>
                      <a:r>
                        <a:rPr lang="ja-JP" altLang="en-US" sz="1400" dirty="0" smtClean="0"/>
                        <a:t>％以上</a:t>
                      </a:r>
                      <a:endParaRPr lang="ja-JP" altLang="en-US" sz="1400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敷地面積</a:t>
                      </a:r>
                      <a:r>
                        <a:rPr lang="ja-JP" altLang="en-US" sz="1400" dirty="0" smtClean="0"/>
                        <a:t>の</a:t>
                      </a:r>
                      <a:r>
                        <a:rPr lang="ja-JP" altLang="en-US" sz="3200" b="1" dirty="0" smtClean="0">
                          <a:solidFill>
                            <a:schemeClr val="accent4"/>
                          </a:solidFill>
                        </a:rPr>
                        <a:t>５</a:t>
                      </a:r>
                      <a:r>
                        <a:rPr lang="ja-JP" altLang="en-US" sz="1400" dirty="0" smtClean="0"/>
                        <a:t>％以上</a:t>
                      </a:r>
                      <a:endParaRPr lang="ja-JP" altLang="en-US" sz="1400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187893"/>
                  </a:ext>
                </a:extLst>
              </a:tr>
              <a:tr h="718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重複緑地の</a:t>
                      </a:r>
                      <a:endParaRPr kumimoji="1" lang="en-US" altLang="ja-JP" sz="16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緑地面積参入率</a:t>
                      </a:r>
                      <a:endParaRPr kumimoji="1" lang="ja-JP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3200" b="1" dirty="0" smtClean="0">
                          <a:solidFill>
                            <a:schemeClr val="accent4"/>
                          </a:solidFill>
                        </a:rPr>
                        <a:t>25</a:t>
                      </a:r>
                      <a:r>
                        <a:rPr lang="ja-JP" altLang="en-US" sz="1400" dirty="0" smtClean="0"/>
                        <a:t>％以下　　</a:t>
                      </a:r>
                      <a:r>
                        <a:rPr lang="en-US" altLang="ja-JP" sz="3200" b="1" dirty="0" smtClean="0">
                          <a:solidFill>
                            <a:schemeClr val="accent4"/>
                          </a:solidFill>
                        </a:rPr>
                        <a:t>50</a:t>
                      </a:r>
                      <a:r>
                        <a:rPr lang="ja-JP" altLang="en-US" sz="1400" dirty="0" smtClean="0"/>
                        <a:t>％以下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（重複緑地の面積を緑地面積として算入できる割合）</a:t>
                      </a:r>
                      <a:endParaRPr lang="ja-JP" altLang="en-US" sz="1400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600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635138"/>
                  </a:ext>
                </a:extLst>
              </a:tr>
            </a:tbl>
          </a:graphicData>
        </a:graphic>
      </p:graphicFrame>
      <p:sp>
        <p:nvSpPr>
          <p:cNvPr id="10" name="右矢印 9"/>
          <p:cNvSpPr/>
          <p:nvPr/>
        </p:nvSpPr>
        <p:spPr>
          <a:xfrm>
            <a:off x="4374339" y="3189534"/>
            <a:ext cx="253367" cy="168155"/>
          </a:xfrm>
          <a:prstGeom prst="rightArrow">
            <a:avLst/>
          </a:prstGeom>
          <a:solidFill>
            <a:srgbClr val="FCC0FD"/>
          </a:solidFill>
          <a:ln>
            <a:solidFill>
              <a:srgbClr val="FCC0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58368" y="5070096"/>
            <a:ext cx="656924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　環境施設･･･周辺</a:t>
            </a:r>
            <a:r>
              <a:rPr lang="ja-JP" altLang="en-US" sz="1600" dirty="0"/>
              <a:t>地域の</a:t>
            </a:r>
            <a:r>
              <a:rPr lang="ja-JP" altLang="en-US" sz="1600" dirty="0" smtClean="0"/>
              <a:t>生活環境</a:t>
            </a:r>
            <a:r>
              <a:rPr lang="ja-JP" altLang="en-US" sz="1600" dirty="0"/>
              <a:t>の保持に寄与する</a:t>
            </a:r>
            <a:r>
              <a:rPr lang="ja-JP" altLang="en-US" sz="1600" dirty="0" smtClean="0"/>
              <a:t>もの　　　　　　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　（噴水，運動場等）</a:t>
            </a:r>
            <a:endParaRPr lang="en-US" altLang="ja-JP" sz="1600" dirty="0" smtClean="0"/>
          </a:p>
          <a:p>
            <a:r>
              <a:rPr lang="ja-JP" altLang="en-US" sz="1600" dirty="0" smtClean="0"/>
              <a:t>　重複緑地･･･緑地</a:t>
            </a:r>
            <a:r>
              <a:rPr lang="ja-JP" altLang="en-US" sz="1600" dirty="0"/>
              <a:t>と緑地以外の施設が重複する</a:t>
            </a:r>
            <a:r>
              <a:rPr lang="ja-JP" altLang="en-US" sz="1600" dirty="0" smtClean="0"/>
              <a:t>部分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　（</a:t>
            </a:r>
            <a:r>
              <a:rPr lang="ja-JP" altLang="en-US" sz="1600" dirty="0"/>
              <a:t>屋上緑化，壁面緑化等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2000" dirty="0"/>
              <a:t>　</a:t>
            </a:r>
            <a:r>
              <a:rPr lang="ja-JP" altLang="en-US" sz="2000" b="1" dirty="0" smtClean="0"/>
              <a:t>届出の対象となる工場（特定工場）</a:t>
            </a:r>
            <a:endParaRPr lang="en-US" altLang="ja-JP" sz="2000" b="1" dirty="0" smtClean="0"/>
          </a:p>
          <a:p>
            <a:endParaRPr lang="en-US" altLang="ja-JP" sz="1600" dirty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endParaRPr lang="ja-JP" altLang="en-US" sz="1600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915938"/>
              </p:ext>
            </p:extLst>
          </p:nvPr>
        </p:nvGraphicFramePr>
        <p:xfrm>
          <a:off x="477771" y="6686463"/>
          <a:ext cx="593043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417">
                  <a:extLst>
                    <a:ext uri="{9D8B030D-6E8A-4147-A177-3AD203B41FA5}">
                      <a16:colId xmlns:a16="http://schemas.microsoft.com/office/drawing/2014/main" val="3868195217"/>
                    </a:ext>
                  </a:extLst>
                </a:gridCol>
                <a:gridCol w="4916020">
                  <a:extLst>
                    <a:ext uri="{9D8B030D-6E8A-4147-A177-3AD203B41FA5}">
                      <a16:colId xmlns:a16="http://schemas.microsoft.com/office/drawing/2014/main" val="3665506962"/>
                    </a:ext>
                  </a:extLst>
                </a:gridCol>
              </a:tblGrid>
              <a:tr h="721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業種</a:t>
                      </a:r>
                      <a:endParaRPr kumimoji="1" lang="ja-JP" altLang="en-US" sz="1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製造業（物品の加工修理業を含む。）、電気・ガス・熱供給業（水力、地熱及び太陽光発電所を除く）</a:t>
                      </a:r>
                      <a:endParaRPr kumimoji="1" lang="ja-JP" altLang="en-US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160879"/>
                  </a:ext>
                </a:extLst>
              </a:tr>
              <a:tr h="621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規模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/>
                        <a:t>敷地面積</a:t>
                      </a:r>
                      <a:r>
                        <a:rPr lang="en-US" altLang="ja-JP" sz="1800" b="1" dirty="0" smtClean="0"/>
                        <a:t>9,000</a:t>
                      </a:r>
                      <a:r>
                        <a:rPr lang="ja-JP" altLang="en-US" sz="1600" dirty="0" smtClean="0"/>
                        <a:t>平方メートル以上、または建築面積</a:t>
                      </a:r>
                      <a:r>
                        <a:rPr lang="en-US" altLang="ja-JP" sz="1800" b="1" dirty="0" smtClean="0"/>
                        <a:t>3,000</a:t>
                      </a:r>
                      <a:r>
                        <a:rPr lang="ja-JP" altLang="en-US" sz="1600" dirty="0" smtClean="0"/>
                        <a:t>平方メートル以上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507535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606196" y="8626690"/>
            <a:ext cx="5730949" cy="1077218"/>
          </a:xfrm>
          <a:prstGeom prst="rect">
            <a:avLst/>
          </a:prstGeom>
          <a:solidFill>
            <a:srgbClr val="84DC8C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お問い合わせ先</a:t>
            </a:r>
            <a:r>
              <a:rPr kumimoji="1" lang="en-US" altLang="ja-JP" sz="1600" dirty="0" smtClean="0"/>
              <a:t>】</a:t>
            </a:r>
          </a:p>
          <a:p>
            <a:r>
              <a:rPr kumimoji="1" lang="ja-JP" altLang="en-US" sz="1600" dirty="0" smtClean="0"/>
              <a:t>明和町役場　まちづくり戦略課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　住所：三重県多気郡明和町大字馬之上</a:t>
            </a:r>
            <a:r>
              <a:rPr kumimoji="1" lang="en-US" altLang="ja-JP" sz="1600" dirty="0" smtClean="0"/>
              <a:t>945</a:t>
            </a:r>
            <a:r>
              <a:rPr kumimoji="1" lang="ja-JP" altLang="en-US" sz="1600" dirty="0" smtClean="0"/>
              <a:t>番地</a:t>
            </a:r>
            <a:endParaRPr kumimoji="1"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en-US" altLang="ja-JP" sz="1600" dirty="0" smtClean="0"/>
              <a:t>TEL</a:t>
            </a:r>
            <a:r>
              <a:rPr kumimoji="1" lang="ja-JP" altLang="en-US" sz="1600" dirty="0"/>
              <a:t>　</a:t>
            </a:r>
            <a:r>
              <a:rPr kumimoji="1" lang="en-US" altLang="ja-JP" sz="1600" dirty="0" smtClean="0"/>
              <a:t>:</a:t>
            </a:r>
            <a:r>
              <a:rPr kumimoji="1" lang="ja-JP" altLang="en-US" sz="1600" dirty="0"/>
              <a:t> </a:t>
            </a:r>
            <a:r>
              <a:rPr kumimoji="1" lang="en-US" altLang="ja-JP" sz="1600" dirty="0" smtClean="0"/>
              <a:t>0596-52-7112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6135" y="1741509"/>
            <a:ext cx="6171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令和</a:t>
            </a:r>
            <a:r>
              <a:rPr lang="en-US" altLang="ja-JP" sz="1600" dirty="0"/>
              <a:t>5</a:t>
            </a:r>
            <a:r>
              <a:rPr lang="ja-JP" altLang="en-US" sz="1600" dirty="0"/>
              <a:t>年</a:t>
            </a:r>
            <a:r>
              <a:rPr lang="en-US" altLang="ja-JP" sz="1600" dirty="0"/>
              <a:t>9</a:t>
            </a:r>
            <a:r>
              <a:rPr lang="ja-JP" altLang="en-US" sz="1600" dirty="0"/>
              <a:t>月</a:t>
            </a:r>
            <a:r>
              <a:rPr lang="en-US" altLang="ja-JP" sz="1600" dirty="0"/>
              <a:t>7</a:t>
            </a:r>
            <a:r>
              <a:rPr lang="ja-JP" altLang="en-US" sz="1600" dirty="0"/>
              <a:t>日より、緑地面積率等を緩和しました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r>
              <a:rPr kumimoji="1" lang="ja-JP" altLang="en-US" sz="1600" dirty="0"/>
              <a:t>敷地面積に対する面積率について、以下の表をご参考ください。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6196" y="8252541"/>
            <a:ext cx="4944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詳しくは以下の担当課までお願いします。</a:t>
            </a:r>
            <a:endParaRPr kumimoji="1" lang="en-US" altLang="ja-JP" sz="1400" dirty="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135" y="235823"/>
            <a:ext cx="1596423" cy="412450"/>
          </a:xfrm>
          <a:prstGeom prst="rect">
            <a:avLst/>
          </a:prstGeom>
        </p:spPr>
      </p:pic>
      <p:sp>
        <p:nvSpPr>
          <p:cNvPr id="15" name="右矢印 14"/>
          <p:cNvSpPr/>
          <p:nvPr/>
        </p:nvSpPr>
        <p:spPr>
          <a:xfrm>
            <a:off x="4374338" y="3835984"/>
            <a:ext cx="253367" cy="168155"/>
          </a:xfrm>
          <a:prstGeom prst="rightArrow">
            <a:avLst/>
          </a:prstGeom>
          <a:solidFill>
            <a:srgbClr val="FCC0FD"/>
          </a:solidFill>
          <a:ln>
            <a:solidFill>
              <a:srgbClr val="FCC0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4190188" y="4372421"/>
            <a:ext cx="253367" cy="168155"/>
          </a:xfrm>
          <a:prstGeom prst="rightArrow">
            <a:avLst/>
          </a:prstGeom>
          <a:solidFill>
            <a:srgbClr val="FCC0FD"/>
          </a:solidFill>
          <a:ln>
            <a:solidFill>
              <a:srgbClr val="FCC0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3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262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 工場立地法に係る 緑地面積率等を緩和しました！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緑地面積率等を緩和しました！</dc:title>
  <dc:creator>Administrator</dc:creator>
  <cp:lastModifiedBy>Administrator</cp:lastModifiedBy>
  <cp:revision>16</cp:revision>
  <cp:lastPrinted>2023-09-12T00:42:31Z</cp:lastPrinted>
  <dcterms:created xsi:type="dcterms:W3CDTF">2023-09-11T05:48:19Z</dcterms:created>
  <dcterms:modified xsi:type="dcterms:W3CDTF">2023-09-12T00:43:56Z</dcterms:modified>
</cp:coreProperties>
</file>