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2520" y="-93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75" cy="498475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1"/>
            <a:ext cx="2949575" cy="498475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38BE9124-F8C7-4CB7-8E7C-732F712C4585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9"/>
            <a:ext cx="5445125" cy="3913187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8475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EFDDFD4B-23FE-4747-87AD-9ED57D2D3E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541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DFD4B-23FE-4747-87AD-9ED57D2D3EF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0023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2802-9B97-4FD2-9226-696F45B2FE16}" type="datetimeFigureOut">
              <a:rPr kumimoji="1" lang="ja-JP" altLang="en-US" smtClean="0"/>
              <a:pPr/>
              <a:t>2026/4/22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6031-115E-4BDB-BD47-B69B5C7AE5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2802-9B97-4FD2-9226-696F45B2FE16}" type="datetimeFigureOut">
              <a:rPr kumimoji="1" lang="ja-JP" altLang="en-US" smtClean="0"/>
              <a:pPr/>
              <a:t>2026/4/22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6031-115E-4BDB-BD47-B69B5C7AE5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2802-9B97-4FD2-9226-696F45B2FE16}" type="datetimeFigureOut">
              <a:rPr kumimoji="1" lang="ja-JP" altLang="en-US" smtClean="0"/>
              <a:pPr/>
              <a:t>2026/4/22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6031-115E-4BDB-BD47-B69B5C7AE5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2802-9B97-4FD2-9226-696F45B2FE16}" type="datetimeFigureOut">
              <a:rPr kumimoji="1" lang="ja-JP" altLang="en-US" smtClean="0"/>
              <a:pPr/>
              <a:t>2026/4/22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6031-115E-4BDB-BD47-B69B5C7AE5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2802-9B97-4FD2-9226-696F45B2FE16}" type="datetimeFigureOut">
              <a:rPr kumimoji="1" lang="ja-JP" altLang="en-US" smtClean="0"/>
              <a:pPr/>
              <a:t>2026/4/22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6031-115E-4BDB-BD47-B69B5C7AE5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2802-9B97-4FD2-9226-696F45B2FE16}" type="datetimeFigureOut">
              <a:rPr kumimoji="1" lang="ja-JP" altLang="en-US" smtClean="0"/>
              <a:pPr/>
              <a:t>2026/4/22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6031-115E-4BDB-BD47-B69B5C7AE5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2802-9B97-4FD2-9226-696F45B2FE16}" type="datetimeFigureOut">
              <a:rPr kumimoji="1" lang="ja-JP" altLang="en-US" smtClean="0"/>
              <a:pPr/>
              <a:t>2026/4/22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6031-115E-4BDB-BD47-B69B5C7AE5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2802-9B97-4FD2-9226-696F45B2FE16}" type="datetimeFigureOut">
              <a:rPr kumimoji="1" lang="ja-JP" altLang="en-US" smtClean="0"/>
              <a:pPr/>
              <a:t>2026/4/22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6031-115E-4BDB-BD47-B69B5C7AE5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2802-9B97-4FD2-9226-696F45B2FE16}" type="datetimeFigureOut">
              <a:rPr kumimoji="1" lang="ja-JP" altLang="en-US" smtClean="0"/>
              <a:pPr/>
              <a:t>2026/4/22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6031-115E-4BDB-BD47-B69B5C7AE5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2802-9B97-4FD2-9226-696F45B2FE16}" type="datetimeFigureOut">
              <a:rPr kumimoji="1" lang="ja-JP" altLang="en-US" smtClean="0"/>
              <a:pPr/>
              <a:t>2026/4/22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6031-115E-4BDB-BD47-B69B5C7AE5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2802-9B97-4FD2-9226-696F45B2FE16}" type="datetimeFigureOut">
              <a:rPr kumimoji="1" lang="ja-JP" altLang="en-US" smtClean="0"/>
              <a:pPr/>
              <a:t>2026/4/22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6031-115E-4BDB-BD47-B69B5C7AE5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B2802-9B97-4FD2-9226-696F45B2FE16}" type="datetimeFigureOut">
              <a:rPr kumimoji="1" lang="ja-JP" altLang="en-US" smtClean="0"/>
              <a:pPr/>
              <a:t>2026/4/22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C6031-115E-4BDB-BD47-B69B5C7AE5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63915" y="368819"/>
            <a:ext cx="626469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住宅内の家具を無料で固定します！</a:t>
            </a:r>
            <a:endParaRPr lang="en-US" altLang="ja-JP" sz="3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ja-JP" alt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～大地震に備え、家具の転倒を防止しましょう～</a:t>
            </a:r>
            <a:br>
              <a:rPr lang="en-US" altLang="ja-JP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endParaRPr kumimoji="1" lang="ja-JP" alt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420888" y="1208584"/>
            <a:ext cx="41044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　町では、自力で家具転倒防止器具を取り付けるのが困難な皆様を対象に、地震対策の一環として</a:t>
            </a:r>
            <a:r>
              <a:rPr lang="ja-JP" altLang="en-US" dirty="0"/>
              <a:t>住宅内の家具を無料で固定する制度を実施しています。安心な住まいづくりの第一歩として、お気軽にご利用ください。</a:t>
            </a:r>
            <a:endParaRPr kumimoji="1" lang="ja-JP" altLang="en-US" dirty="0"/>
          </a:p>
        </p:txBody>
      </p:sp>
      <p:pic>
        <p:nvPicPr>
          <p:cNvPr id="1026" name="Picture 2" descr="C:\Users\s-kohama90\AppData\Local\Microsoft\Windows\Temporary Internet Files\Content.IE5\EH4LGJ1K\gi01a2014011414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0648" y="1249426"/>
            <a:ext cx="2088232" cy="1543334"/>
          </a:xfrm>
          <a:prstGeom prst="rect">
            <a:avLst/>
          </a:prstGeom>
          <a:noFill/>
        </p:spPr>
      </p:pic>
      <p:pic>
        <p:nvPicPr>
          <p:cNvPr id="1028" name="Picture 4" descr="C:\Users\s-kohama90\AppData\Local\Microsoft\Windows\Temporary Internet Files\Content.IE5\7ETM9M6Q\lgi01a20140811140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8640" y="7113241"/>
            <a:ext cx="1310067" cy="2160240"/>
          </a:xfrm>
          <a:prstGeom prst="rect">
            <a:avLst/>
          </a:prstGeom>
          <a:noFill/>
        </p:spPr>
      </p:pic>
      <p:sp>
        <p:nvSpPr>
          <p:cNvPr id="10" name="テキスト ボックス 9"/>
          <p:cNvSpPr txBox="1"/>
          <p:nvPr/>
        </p:nvSpPr>
        <p:spPr>
          <a:xfrm>
            <a:off x="332656" y="2864768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</a:rPr>
              <a:t>対象となる世帯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04664" y="4953000"/>
            <a:ext cx="42484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　住宅内の家具を</a:t>
            </a:r>
            <a:r>
              <a:rPr kumimoji="1" lang="ja-JP" altLang="en-US" sz="1400" b="1" u="sng" dirty="0"/>
              <a:t>３つまで</a:t>
            </a:r>
            <a:r>
              <a:rPr kumimoji="1" lang="ja-JP" altLang="en-US" sz="1400" dirty="0"/>
              <a:t>、無料で固定します。作業は、町が委託契約をしている業者が行います。なお、事業の利用は</a:t>
            </a:r>
            <a:r>
              <a:rPr kumimoji="1" lang="ja-JP" altLang="en-US" sz="1400" b="1" u="sng" dirty="0"/>
              <a:t>１世帯１回限り</a:t>
            </a:r>
            <a:r>
              <a:rPr kumimoji="1" lang="ja-JP" altLang="en-US" sz="1400" dirty="0"/>
              <a:t>です。</a:t>
            </a:r>
            <a:endParaRPr kumimoji="1" lang="en-US" altLang="ja-JP" sz="1400" dirty="0"/>
          </a:p>
          <a:p>
            <a:r>
              <a:rPr lang="ja-JP" altLang="en-US" sz="1400" dirty="0"/>
              <a:t>　実施日は、調整の上、業者より連絡致します。</a:t>
            </a:r>
            <a:endParaRPr kumimoji="1" lang="ja-JP" altLang="en-US" sz="14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32656" y="4520952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</a:rPr>
              <a:t>制度の内容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32656" y="3254425"/>
            <a:ext cx="424847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　</a:t>
            </a:r>
            <a:r>
              <a:rPr kumimoji="1" lang="ja-JP" altLang="en-US" sz="1400" dirty="0"/>
              <a:t>次に</a:t>
            </a:r>
            <a:r>
              <a:rPr lang="ja-JP" altLang="en-US" sz="1400" dirty="0"/>
              <a:t>挙げる方</a:t>
            </a:r>
            <a:r>
              <a:rPr lang="ja-JP" altLang="en-US" sz="1400" u="sng" dirty="0"/>
              <a:t>のみ</a:t>
            </a:r>
            <a:r>
              <a:rPr lang="ja-JP" altLang="en-US" sz="1400" dirty="0"/>
              <a:t>で構成される世帯です。</a:t>
            </a:r>
            <a:endParaRPr lang="en-US" altLang="ja-JP" sz="1400" dirty="0"/>
          </a:p>
          <a:p>
            <a:r>
              <a:rPr lang="ja-JP" altLang="en-US" sz="1200" dirty="0"/>
              <a:t>　①</a:t>
            </a:r>
            <a:r>
              <a:rPr kumimoji="1" lang="ja-JP" altLang="en-US" sz="1200" dirty="0"/>
              <a:t>満６５歳以上の</a:t>
            </a:r>
            <a:r>
              <a:rPr lang="ja-JP" altLang="en-US" sz="1200" dirty="0"/>
              <a:t>方</a:t>
            </a:r>
            <a:endParaRPr kumimoji="1" lang="en-US" altLang="ja-JP" sz="1200" dirty="0"/>
          </a:p>
          <a:p>
            <a:r>
              <a:rPr lang="ja-JP" altLang="en-US" sz="1200" dirty="0"/>
              <a:t>　②身体障害者手帳、療育手帳、精神保健手帳</a:t>
            </a:r>
            <a:endParaRPr lang="en-US" altLang="ja-JP" sz="1200" dirty="0"/>
          </a:p>
          <a:p>
            <a:r>
              <a:rPr lang="ja-JP" altLang="en-US" sz="1200" dirty="0"/>
              <a:t>　　  のいずれかの交付を受けている方</a:t>
            </a:r>
            <a:endParaRPr lang="en-US" altLang="ja-JP" sz="1200" dirty="0"/>
          </a:p>
          <a:p>
            <a:r>
              <a:rPr kumimoji="1" lang="ja-JP" altLang="en-US" sz="1200" dirty="0"/>
              <a:t>　③上記の①、②に準ずる方</a:t>
            </a:r>
            <a:r>
              <a:rPr lang="ja-JP" altLang="en-US" sz="1200" dirty="0"/>
              <a:t>（要介護認定を受け</a:t>
            </a:r>
            <a:endParaRPr lang="en-US" altLang="ja-JP" sz="1200" dirty="0"/>
          </a:p>
          <a:p>
            <a:r>
              <a:rPr lang="ja-JP" altLang="en-US" sz="1200" dirty="0"/>
              <a:t>　　  ている方、１８歳未満の方など）</a:t>
            </a:r>
            <a:endParaRPr kumimoji="1" lang="ja-JP" altLang="en-US" sz="1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32656" y="5889104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</a:rPr>
              <a:t>申込について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04664" y="6302568"/>
            <a:ext cx="51845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　申込書（要押印）に必要事項を記入の上、対象要件が確認できる書類（各種手帳の写しなど）と地図</a:t>
            </a:r>
            <a:r>
              <a:rPr lang="ja-JP" altLang="en-US" sz="1400" dirty="0"/>
              <a:t>を添えて、役場生活環境課までお申し込みください。郵送でも可能です。</a:t>
            </a:r>
            <a:endParaRPr kumimoji="1" lang="ja-JP" altLang="en-US" sz="14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628800" y="7898645"/>
            <a:ext cx="5179504" cy="120032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rgbClr val="002060"/>
                </a:solidFill>
              </a:rPr>
              <a:t>募集期間</a:t>
            </a:r>
            <a:endParaRPr kumimoji="1" lang="en-US" altLang="ja-JP" sz="1600" dirty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ja-JP" altLang="en-US" sz="1600" b="1" u="sng" dirty="0">
                <a:solidFill>
                  <a:srgbClr val="FF0000"/>
                </a:solidFill>
              </a:rPr>
              <a:t>令和８年６</a:t>
            </a:r>
            <a:r>
              <a:rPr kumimoji="1" lang="ja-JP" altLang="en-US" sz="1600" b="1" u="sng" dirty="0">
                <a:solidFill>
                  <a:srgbClr val="FF0000"/>
                </a:solidFill>
              </a:rPr>
              <a:t>月１日（</a:t>
            </a:r>
            <a:r>
              <a:rPr lang="ja-JP" altLang="en-US" sz="1600" b="1" u="sng" dirty="0">
                <a:solidFill>
                  <a:srgbClr val="FF0000"/>
                </a:solidFill>
              </a:rPr>
              <a:t>月</a:t>
            </a:r>
            <a:r>
              <a:rPr kumimoji="1" lang="ja-JP" altLang="en-US" sz="1600" b="1" u="sng" dirty="0">
                <a:solidFill>
                  <a:srgbClr val="FF0000"/>
                </a:solidFill>
              </a:rPr>
              <a:t>）～令和８年</a:t>
            </a:r>
            <a:r>
              <a:rPr lang="ja-JP" altLang="en-US" sz="1600" b="1" u="sng" dirty="0">
                <a:solidFill>
                  <a:srgbClr val="FF0000"/>
                </a:solidFill>
              </a:rPr>
              <a:t>６</a:t>
            </a:r>
            <a:r>
              <a:rPr kumimoji="1" lang="ja-JP" altLang="en-US" sz="1600" b="1" u="sng" dirty="0">
                <a:solidFill>
                  <a:srgbClr val="FF0000"/>
                </a:solidFill>
              </a:rPr>
              <a:t>月３０日（火）</a:t>
            </a:r>
            <a:r>
              <a:rPr lang="ja-JP" altLang="en-US" sz="1600" dirty="0">
                <a:solidFill>
                  <a:srgbClr val="002060"/>
                </a:solidFill>
              </a:rPr>
              <a:t>ま</a:t>
            </a:r>
            <a:r>
              <a:rPr kumimoji="1" lang="ja-JP" altLang="en-US" sz="1600" dirty="0">
                <a:solidFill>
                  <a:srgbClr val="002060"/>
                </a:solidFill>
              </a:rPr>
              <a:t>で</a:t>
            </a:r>
            <a:endParaRPr kumimoji="1" lang="en-US" altLang="ja-JP" sz="1600" dirty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en-US" altLang="ja-JP" sz="1600" dirty="0">
                <a:solidFill>
                  <a:srgbClr val="002060"/>
                </a:solidFill>
              </a:rPr>
              <a:t>※</a:t>
            </a:r>
            <a:r>
              <a:rPr kumimoji="1" lang="ja-JP" altLang="en-US" sz="1600" dirty="0">
                <a:solidFill>
                  <a:srgbClr val="002060"/>
                </a:solidFill>
              </a:rPr>
              <a:t>予算に達し次第、受付を締め切ります。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60648" y="9288000"/>
            <a:ext cx="6408712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500" dirty="0"/>
              <a:t>連絡先：〒５１５－０３３２　明和町大字馬之上９４５番地</a:t>
            </a:r>
            <a:endParaRPr kumimoji="1" lang="en-US" altLang="ja-JP" sz="1500" dirty="0"/>
          </a:p>
          <a:p>
            <a:r>
              <a:rPr lang="ja-JP" altLang="en-US" sz="1500" dirty="0"/>
              <a:t>　　　　　　明和町役場　生活環境課　　ＴＥＬ：５２－７１１７　　ＦＡＸ：５２－７１３３</a:t>
            </a:r>
            <a:endParaRPr kumimoji="1" lang="ja-JP" altLang="en-US" sz="15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628800" y="7082750"/>
            <a:ext cx="5040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近年発生している大規模地震の負傷者のうち、約４割は家具の転倒等によるものでした。</a:t>
            </a:r>
            <a:endParaRPr kumimoji="1" lang="ja-JP" altLang="en-US" sz="2000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60648" y="128464"/>
            <a:ext cx="11521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/>
              <a:t>令和８</a:t>
            </a:r>
            <a:r>
              <a:rPr kumimoji="1" lang="ja-JP" altLang="en-US" sz="1100" dirty="0"/>
              <a:t>年度版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3029B4B3-C9E8-4B87-22EB-52A3C03851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09595" y="2927139"/>
            <a:ext cx="2415749" cy="195088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320</Words>
  <Application>Microsoft Office PowerPoint</Application>
  <PresentationFormat>A4 210 x 297 mm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Arial</vt:lpstr>
      <vt:lpstr>Calibri</vt:lpstr>
      <vt:lpstr>Office テーマ</vt:lpstr>
      <vt:lpstr>PowerPoint プレゼンテーション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s-kohama90</dc:creator>
  <cp:lastModifiedBy>山路　敏之</cp:lastModifiedBy>
  <cp:revision>31</cp:revision>
  <cp:lastPrinted>2026-04-21T08:30:35Z</cp:lastPrinted>
  <dcterms:created xsi:type="dcterms:W3CDTF">2016-04-01T07:39:34Z</dcterms:created>
  <dcterms:modified xsi:type="dcterms:W3CDTF">2026-04-22T04:44:07Z</dcterms:modified>
</cp:coreProperties>
</file>