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7" r:id="rId2"/>
  </p:sldIdLst>
  <p:sldSz cx="6858000" cy="9906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2" d="100"/>
          <a:sy n="52" d="100"/>
        </p:scale>
        <p:origin x="2712" y="67"/>
      </p:cViewPr>
      <p:guideLst>
        <p:guide orient="horz" pos="3120"/>
        <p:guide pos="216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55838" y="0"/>
            <a:ext cx="2949787" cy="496967"/>
          </a:xfrm>
          <a:prstGeom prst="rect">
            <a:avLst/>
          </a:prstGeom>
        </p:spPr>
        <p:txBody>
          <a:bodyPr vert="horz" lIns="91440" tIns="45720" rIns="91440" bIns="45720" rtlCol="0"/>
          <a:lstStyle>
            <a:lvl1pPr algn="r">
              <a:defRPr sz="1200"/>
            </a:lvl1pPr>
          </a:lstStyle>
          <a:p>
            <a:fld id="{27BC85A9-91E9-4F78-893C-17280C1E6713}" type="datetimeFigureOut">
              <a:rPr kumimoji="1" lang="ja-JP" altLang="en-US" smtClean="0"/>
              <a:pPr/>
              <a:t>2026/3/26</a:t>
            </a:fld>
            <a:endParaRPr kumimoji="1" lang="ja-JP" altLang="en-US"/>
          </a:p>
        </p:txBody>
      </p:sp>
      <p:sp>
        <p:nvSpPr>
          <p:cNvPr id="4" name="スライド イメージ プレースホルダ 3"/>
          <p:cNvSpPr>
            <a:spLocks noGrp="1" noRot="1" noChangeAspect="1"/>
          </p:cNvSpPr>
          <p:nvPr>
            <p:ph type="sldImg" idx="2"/>
          </p:nvPr>
        </p:nvSpPr>
        <p:spPr>
          <a:xfrm>
            <a:off x="2114550" y="746125"/>
            <a:ext cx="25781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0720" y="4721186"/>
            <a:ext cx="5445760" cy="4472702"/>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0" y="9440646"/>
            <a:ext cx="2949787"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55838" y="9440646"/>
            <a:ext cx="2949787" cy="496967"/>
          </a:xfrm>
          <a:prstGeom prst="rect">
            <a:avLst/>
          </a:prstGeom>
        </p:spPr>
        <p:txBody>
          <a:bodyPr vert="horz" lIns="91440" tIns="45720" rIns="91440" bIns="45720" rtlCol="0" anchor="b"/>
          <a:lstStyle>
            <a:lvl1pPr algn="r">
              <a:defRPr sz="1200"/>
            </a:lvl1pPr>
          </a:lstStyle>
          <a:p>
            <a:fld id="{AFF6B345-9F87-430B-9E01-E44587CE432E}"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AFF6B345-9F87-430B-9E01-E44587CE432E}" type="slidenum">
              <a:rPr kumimoji="1" lang="ja-JP" altLang="en-US" smtClean="0"/>
              <a:pPr/>
              <a:t>1</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7282"/>
            <a:ext cx="5829300" cy="2123369"/>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2026/3/26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2026/3/26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96700"/>
            <a:ext cx="1543050" cy="8452203"/>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342900" y="396700"/>
            <a:ext cx="4514850" cy="8452203"/>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2026/3/26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2026/3/26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3"/>
            <a:ext cx="5829300" cy="1967442"/>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541735" y="4198586"/>
            <a:ext cx="5829300" cy="216693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2026/3/26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342900" y="2311401"/>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3486150" y="2311401"/>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2026/3/26</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342900"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3483769"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3483769"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E90ED720-0104-4369-84BC-D37694168613}" type="datetimeFigureOut">
              <a:rPr kumimoji="1" lang="ja-JP" altLang="en-US" smtClean="0"/>
              <a:pPr/>
              <a:t>2026/3/26</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E90ED720-0104-4369-84BC-D37694168613}" type="datetimeFigureOut">
              <a:rPr kumimoji="1" lang="ja-JP" altLang="en-US" smtClean="0"/>
              <a:pPr/>
              <a:t>2026/3/26</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90ED720-0104-4369-84BC-D37694168613}" type="datetimeFigureOut">
              <a:rPr kumimoji="1" lang="ja-JP" altLang="en-US" smtClean="0"/>
              <a:pPr/>
              <a:t>2026/3/26</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4405"/>
            <a:ext cx="2256235" cy="1678517"/>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2681287" y="394406"/>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342900"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2026/3/26</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0"/>
            <a:ext cx="4114800" cy="818622"/>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344216" y="7752822"/>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2026/3/26</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342900" y="2311401"/>
            <a:ext cx="6172200" cy="6537502"/>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342900" y="9181395"/>
            <a:ext cx="1600200" cy="527403"/>
          </a:xfrm>
          <a:prstGeom prst="rect">
            <a:avLst/>
          </a:prstGeom>
        </p:spPr>
        <p:txBody>
          <a:bodyPr vert="horz" lIns="91440" tIns="45720" rIns="91440" bIns="45720" rtlCol="0" anchor="ctr"/>
          <a:lstStyle>
            <a:lvl1pPr algn="l">
              <a:defRPr sz="1200">
                <a:solidFill>
                  <a:schemeClr val="tx1">
                    <a:tint val="75000"/>
                  </a:schemeClr>
                </a:solidFill>
              </a:defRPr>
            </a:lvl1pPr>
          </a:lstStyle>
          <a:p>
            <a:fld id="{E90ED720-0104-4369-84BC-D37694168613}" type="datetimeFigureOut">
              <a:rPr kumimoji="1" lang="ja-JP" altLang="en-US" smtClean="0"/>
              <a:pPr/>
              <a:t>2026/3/26</a:t>
            </a:fld>
            <a:endParaRPr kumimoji="1" lang="ja-JP" altLang="en-US"/>
          </a:p>
        </p:txBody>
      </p:sp>
      <p:sp>
        <p:nvSpPr>
          <p:cNvPr id="5" name="フッター プレースホルダ 4"/>
          <p:cNvSpPr>
            <a:spLocks noGrp="1"/>
          </p:cNvSpPr>
          <p:nvPr>
            <p:ph type="ftr" sz="quarter" idx="3"/>
          </p:nvPr>
        </p:nvSpPr>
        <p:spPr>
          <a:xfrm>
            <a:off x="2343150" y="9181395"/>
            <a:ext cx="2171700" cy="52740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4914900" y="9181395"/>
            <a:ext cx="1600200" cy="527403"/>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7" name="グループ化 46"/>
          <p:cNvGrpSpPr>
            <a:grpSpLocks/>
          </p:cNvGrpSpPr>
          <p:nvPr/>
        </p:nvGrpSpPr>
        <p:grpSpPr>
          <a:xfrm>
            <a:off x="0" y="-272226"/>
            <a:ext cx="6885384" cy="1012489"/>
            <a:chOff x="0" y="0"/>
            <a:chExt cx="6885384" cy="1584176"/>
          </a:xfrm>
        </p:grpSpPr>
        <p:pic>
          <p:nvPicPr>
            <p:cNvPr id="46" name="Picture 6" descr="C:\Users\s-kohama90\AppData\Local\Microsoft\Windows\Temporary Internet Files\Content.IE5\ET3HLG6R\BrickWallBackground[1].jpg"/>
            <p:cNvPicPr>
              <a:picLocks noChangeAspect="1" noChangeArrowheads="1"/>
            </p:cNvPicPr>
            <p:nvPr/>
          </p:nvPicPr>
          <p:blipFill>
            <a:blip r:embed="rId3" cstate="print">
              <a:lum bright="70000"/>
            </a:blip>
            <a:srcRect/>
            <a:stretch>
              <a:fillRect/>
            </a:stretch>
          </p:blipFill>
          <p:spPr bwMode="auto">
            <a:xfrm>
              <a:off x="5301208" y="0"/>
              <a:ext cx="1584176" cy="1584176"/>
            </a:xfrm>
            <a:prstGeom prst="rect">
              <a:avLst/>
            </a:prstGeom>
            <a:noFill/>
          </p:spPr>
        </p:pic>
        <p:pic>
          <p:nvPicPr>
            <p:cNvPr id="45" name="Picture 6" descr="C:\Users\s-kohama90\AppData\Local\Microsoft\Windows\Temporary Internet Files\Content.IE5\ET3HLG6R\BrickWallBackground[1].jpg"/>
            <p:cNvPicPr>
              <a:picLocks noChangeAspect="1" noChangeArrowheads="1"/>
            </p:cNvPicPr>
            <p:nvPr/>
          </p:nvPicPr>
          <p:blipFill>
            <a:blip r:embed="rId3" cstate="print">
              <a:lum bright="70000"/>
            </a:blip>
            <a:srcRect/>
            <a:stretch>
              <a:fillRect/>
            </a:stretch>
          </p:blipFill>
          <p:spPr bwMode="auto">
            <a:xfrm>
              <a:off x="4725144" y="0"/>
              <a:ext cx="1584176" cy="1584176"/>
            </a:xfrm>
            <a:prstGeom prst="rect">
              <a:avLst/>
            </a:prstGeom>
            <a:noFill/>
          </p:spPr>
        </p:pic>
        <p:pic>
          <p:nvPicPr>
            <p:cNvPr id="44" name="Picture 6" descr="C:\Users\s-kohama90\AppData\Local\Microsoft\Windows\Temporary Internet Files\Content.IE5\ET3HLG6R\BrickWallBackground[1].jpg"/>
            <p:cNvPicPr>
              <a:picLocks noChangeAspect="1" noChangeArrowheads="1"/>
            </p:cNvPicPr>
            <p:nvPr/>
          </p:nvPicPr>
          <p:blipFill>
            <a:blip r:embed="rId3" cstate="print">
              <a:lum bright="70000"/>
            </a:blip>
            <a:srcRect/>
            <a:stretch>
              <a:fillRect/>
            </a:stretch>
          </p:blipFill>
          <p:spPr bwMode="auto">
            <a:xfrm>
              <a:off x="3140968" y="0"/>
              <a:ext cx="1584176" cy="1584176"/>
            </a:xfrm>
            <a:prstGeom prst="rect">
              <a:avLst/>
            </a:prstGeom>
            <a:noFill/>
          </p:spPr>
        </p:pic>
        <p:pic>
          <p:nvPicPr>
            <p:cNvPr id="43" name="Picture 6" descr="C:\Users\s-kohama90\AppData\Local\Microsoft\Windows\Temporary Internet Files\Content.IE5\ET3HLG6R\BrickWallBackground[1].jpg"/>
            <p:cNvPicPr>
              <a:picLocks noChangeAspect="1" noChangeArrowheads="1"/>
            </p:cNvPicPr>
            <p:nvPr/>
          </p:nvPicPr>
          <p:blipFill>
            <a:blip r:embed="rId3" cstate="print">
              <a:lum bright="70000"/>
            </a:blip>
            <a:srcRect/>
            <a:stretch>
              <a:fillRect/>
            </a:stretch>
          </p:blipFill>
          <p:spPr bwMode="auto">
            <a:xfrm>
              <a:off x="1556792" y="0"/>
              <a:ext cx="1584176" cy="1584176"/>
            </a:xfrm>
            <a:prstGeom prst="rect">
              <a:avLst/>
            </a:prstGeom>
            <a:noFill/>
          </p:spPr>
        </p:pic>
        <p:pic>
          <p:nvPicPr>
            <p:cNvPr id="1030" name="Picture 6" descr="C:\Users\s-kohama90\AppData\Local\Microsoft\Windows\Temporary Internet Files\Content.IE5\ET3HLG6R\BrickWallBackground[1].jpg"/>
            <p:cNvPicPr>
              <a:picLocks noChangeAspect="1" noChangeArrowheads="1"/>
            </p:cNvPicPr>
            <p:nvPr/>
          </p:nvPicPr>
          <p:blipFill>
            <a:blip r:embed="rId3" cstate="print">
              <a:lum bright="70000"/>
            </a:blip>
            <a:srcRect/>
            <a:stretch>
              <a:fillRect/>
            </a:stretch>
          </p:blipFill>
          <p:spPr bwMode="auto">
            <a:xfrm>
              <a:off x="0" y="0"/>
              <a:ext cx="1584176" cy="1584176"/>
            </a:xfrm>
            <a:prstGeom prst="rect">
              <a:avLst/>
            </a:prstGeom>
            <a:noFill/>
          </p:spPr>
        </p:pic>
      </p:grpSp>
      <p:sp>
        <p:nvSpPr>
          <p:cNvPr id="2" name="タイトル 1"/>
          <p:cNvSpPr>
            <a:spLocks noGrp="1"/>
          </p:cNvSpPr>
          <p:nvPr>
            <p:ph type="title"/>
          </p:nvPr>
        </p:nvSpPr>
        <p:spPr>
          <a:xfrm>
            <a:off x="0" y="128464"/>
            <a:ext cx="6957392" cy="648072"/>
          </a:xfrm>
        </p:spPr>
        <p:txBody>
          <a:bodyPr>
            <a:noAutofit/>
          </a:bodyPr>
          <a:lstStyle/>
          <a:p>
            <a:r>
              <a:rPr lang="ja-JP" altLang="en-US" sz="2800" b="1" dirty="0">
                <a:ln w="10541" cmpd="sng">
                  <a:solidFill>
                    <a:schemeClr val="bg1">
                      <a:lumMod val="65000"/>
                    </a:schemeClr>
                  </a:solidFill>
                  <a:prstDash val="solid"/>
                </a:ln>
                <a:solidFill>
                  <a:schemeClr val="tx2">
                    <a:lumMod val="50000"/>
                  </a:schemeClr>
                </a:solidFill>
              </a:rPr>
              <a:t>ブロック塀等の除去・改修を補助します！</a:t>
            </a:r>
            <a:endParaRPr kumimoji="1" lang="ja-JP" altLang="en-US" sz="2800" b="1" dirty="0">
              <a:ln w="10541" cmpd="sng">
                <a:solidFill>
                  <a:schemeClr val="bg1">
                    <a:lumMod val="65000"/>
                  </a:schemeClr>
                </a:solidFill>
                <a:prstDash val="solid"/>
              </a:ln>
              <a:solidFill>
                <a:schemeClr val="tx2">
                  <a:lumMod val="50000"/>
                </a:schemeClr>
              </a:solidFill>
            </a:endParaRPr>
          </a:p>
        </p:txBody>
      </p:sp>
      <p:sp>
        <p:nvSpPr>
          <p:cNvPr id="4" name="テキスト ボックス 3"/>
          <p:cNvSpPr txBox="1"/>
          <p:nvPr/>
        </p:nvSpPr>
        <p:spPr>
          <a:xfrm>
            <a:off x="548680" y="776536"/>
            <a:ext cx="5688632" cy="830997"/>
          </a:xfrm>
          <a:prstGeom prst="rect">
            <a:avLst/>
          </a:prstGeom>
          <a:noFill/>
        </p:spPr>
        <p:txBody>
          <a:bodyPr wrap="square" rtlCol="0">
            <a:spAutoFit/>
          </a:bodyPr>
          <a:lstStyle/>
          <a:p>
            <a:r>
              <a:rPr lang="ja-JP" altLang="en-US" sz="1200" dirty="0"/>
              <a:t>　ブロック塀は、見かけはしっかりしていても、安全性に欠けるものがたくさんあり、大地震によって倒壊する可能性があります。ブロック塀が倒れると、人が下敷きになり死傷したり、避難路が塞がれて避難行動や消火活動の妨げになったりすることが考えられます。</a:t>
            </a:r>
            <a:r>
              <a:rPr kumimoji="1" lang="ja-JP" altLang="en-US" sz="1200" dirty="0"/>
              <a:t>ブロック塀の除去・改修をご検討ください。</a:t>
            </a:r>
          </a:p>
        </p:txBody>
      </p:sp>
      <p:sp>
        <p:nvSpPr>
          <p:cNvPr id="5" name="テキスト ボックス 4"/>
          <p:cNvSpPr txBox="1"/>
          <p:nvPr/>
        </p:nvSpPr>
        <p:spPr>
          <a:xfrm>
            <a:off x="836712" y="1570365"/>
            <a:ext cx="4968552" cy="646331"/>
          </a:xfrm>
          <a:prstGeom prst="rect">
            <a:avLst/>
          </a:prstGeom>
          <a:noFill/>
        </p:spPr>
        <p:txBody>
          <a:bodyPr wrap="square" rtlCol="0">
            <a:spAutoFit/>
          </a:bodyPr>
          <a:lstStyle/>
          <a:p>
            <a:r>
              <a:rPr kumimoji="1" lang="ja-JP" altLang="en-US" dirty="0">
                <a:solidFill>
                  <a:srgbClr val="002060"/>
                </a:solidFill>
              </a:rPr>
              <a:t>明和町では、</a:t>
            </a:r>
            <a:r>
              <a:rPr lang="ja-JP" altLang="en-US" dirty="0">
                <a:solidFill>
                  <a:srgbClr val="002060"/>
                </a:solidFill>
              </a:rPr>
              <a:t>道路沿いの</a:t>
            </a:r>
            <a:r>
              <a:rPr kumimoji="1" lang="ja-JP" altLang="en-US" u="sng" dirty="0">
                <a:solidFill>
                  <a:srgbClr val="002060"/>
                </a:solidFill>
                <a:effectLst>
                  <a:outerShdw blurRad="38100" dist="38100" dir="2700000" algn="tl">
                    <a:srgbClr val="000000">
                      <a:alpha val="43137"/>
                    </a:srgbClr>
                  </a:outerShdw>
                </a:effectLst>
              </a:rPr>
              <a:t>ブロック塀の除去（改修）</a:t>
            </a:r>
            <a:r>
              <a:rPr lang="ja-JP" altLang="en-US" dirty="0">
                <a:solidFill>
                  <a:srgbClr val="002060"/>
                </a:solidFill>
              </a:rPr>
              <a:t>に対して、</a:t>
            </a:r>
            <a:r>
              <a:rPr kumimoji="1" lang="ja-JP" altLang="en-US" dirty="0">
                <a:solidFill>
                  <a:srgbClr val="002060"/>
                </a:solidFill>
              </a:rPr>
              <a:t>一部</a:t>
            </a:r>
            <a:r>
              <a:rPr kumimoji="1" lang="ja-JP" altLang="en-US" u="sng" dirty="0">
                <a:solidFill>
                  <a:srgbClr val="002060"/>
                </a:solidFill>
                <a:effectLst>
                  <a:outerShdw blurRad="38100" dist="38100" dir="2700000" algn="tl">
                    <a:srgbClr val="000000">
                      <a:alpha val="43137"/>
                    </a:srgbClr>
                  </a:outerShdw>
                </a:effectLst>
              </a:rPr>
              <a:t>補助金が出ます</a:t>
            </a:r>
            <a:r>
              <a:rPr lang="ja-JP" altLang="en-US" u="sng" dirty="0">
                <a:solidFill>
                  <a:srgbClr val="002060"/>
                </a:solidFill>
                <a:effectLst>
                  <a:outerShdw blurRad="38100" dist="38100" dir="2700000" algn="tl">
                    <a:srgbClr val="000000">
                      <a:alpha val="43137"/>
                    </a:srgbClr>
                  </a:outerShdw>
                </a:effectLst>
              </a:rPr>
              <a:t>！</a:t>
            </a:r>
            <a:endParaRPr kumimoji="1" lang="ja-JP" altLang="en-US" u="sng" dirty="0">
              <a:solidFill>
                <a:srgbClr val="002060"/>
              </a:solidFill>
              <a:effectLst>
                <a:outerShdw blurRad="38100" dist="38100" dir="2700000" algn="tl">
                  <a:srgbClr val="000000">
                    <a:alpha val="43137"/>
                  </a:srgbClr>
                </a:outerShdw>
              </a:effectLst>
            </a:endParaRPr>
          </a:p>
        </p:txBody>
      </p:sp>
      <p:sp>
        <p:nvSpPr>
          <p:cNvPr id="6" name="テキスト ボックス 5"/>
          <p:cNvSpPr txBox="1"/>
          <p:nvPr/>
        </p:nvSpPr>
        <p:spPr>
          <a:xfrm>
            <a:off x="260648" y="2144688"/>
            <a:ext cx="2520280" cy="400110"/>
          </a:xfrm>
          <a:prstGeom prst="rect">
            <a:avLst/>
          </a:prstGeom>
          <a:noFill/>
        </p:spPr>
        <p:txBody>
          <a:bodyPr wrap="square" rtlCol="0">
            <a:spAutoFit/>
          </a:bodyPr>
          <a:lstStyle/>
          <a:p>
            <a:r>
              <a:rPr kumimoji="1" lang="ja-JP" altLang="en-US" sz="2000" dirty="0">
                <a:ln w="3175">
                  <a:solidFill>
                    <a:srgbClr val="FFFF00"/>
                  </a:solidFill>
                </a:ln>
                <a:solidFill>
                  <a:srgbClr val="0070C0"/>
                </a:solidFill>
              </a:rPr>
              <a:t>◆補助の対象要件</a:t>
            </a:r>
          </a:p>
        </p:txBody>
      </p:sp>
      <p:sp>
        <p:nvSpPr>
          <p:cNvPr id="7" name="テキスト ボックス 6"/>
          <p:cNvSpPr txBox="1"/>
          <p:nvPr/>
        </p:nvSpPr>
        <p:spPr>
          <a:xfrm>
            <a:off x="548680" y="2426911"/>
            <a:ext cx="5688632" cy="1477328"/>
          </a:xfrm>
          <a:prstGeom prst="rect">
            <a:avLst/>
          </a:prstGeom>
          <a:noFill/>
        </p:spPr>
        <p:txBody>
          <a:bodyPr wrap="square" rtlCol="0">
            <a:spAutoFit/>
          </a:bodyPr>
          <a:lstStyle/>
          <a:p>
            <a:pPr marL="342900" indent="-342900"/>
            <a:r>
              <a:rPr lang="ja-JP" altLang="en-US" sz="1200" dirty="0"/>
              <a:t>①</a:t>
            </a:r>
            <a:r>
              <a:rPr lang="en-US" altLang="ja-JP" sz="1200" dirty="0"/>
              <a:t>	</a:t>
            </a:r>
            <a:r>
              <a:rPr lang="ja-JP" altLang="ja-JP" sz="1200" dirty="0"/>
              <a:t>避難路に面し、地震時に倒壊・転倒の恐れがある、高さ</a:t>
            </a:r>
            <a:r>
              <a:rPr lang="en-US" altLang="ja-JP" sz="1200" dirty="0"/>
              <a:t>50cm</a:t>
            </a:r>
            <a:r>
              <a:rPr lang="ja-JP" altLang="ja-JP" sz="1200" dirty="0"/>
              <a:t>を超えるブロック塀</a:t>
            </a:r>
            <a:r>
              <a:rPr lang="ja-JP" altLang="en-US" sz="1200" dirty="0"/>
              <a:t>等　　</a:t>
            </a:r>
            <a:r>
              <a:rPr lang="ja-JP" altLang="ja-JP" sz="1200" dirty="0"/>
              <a:t>を除去・改修する</a:t>
            </a:r>
            <a:r>
              <a:rPr lang="ja-JP" altLang="en-US" sz="1200" dirty="0"/>
              <a:t>場合</a:t>
            </a:r>
            <a:endParaRPr lang="ja-JP" altLang="ja-JP" sz="1200" dirty="0"/>
          </a:p>
          <a:p>
            <a:pPr marL="342900" indent="-342900">
              <a:buAutoNum type="circleNumDbPlain" startAt="2"/>
            </a:pPr>
            <a:r>
              <a:rPr lang="ja-JP" altLang="en-US" sz="1200" dirty="0"/>
              <a:t>①</a:t>
            </a:r>
            <a:r>
              <a:rPr lang="ja-JP" altLang="ja-JP" sz="1200" dirty="0"/>
              <a:t>のうち、明和町津波避難計画に規定する津波避難困難地域内に存在するブロック塀</a:t>
            </a:r>
            <a:r>
              <a:rPr lang="ja-JP" altLang="en-US" sz="1200" dirty="0"/>
              <a:t>等</a:t>
            </a:r>
            <a:r>
              <a:rPr lang="ja-JP" altLang="ja-JP" sz="1200" dirty="0"/>
              <a:t>を除去・改修する</a:t>
            </a:r>
            <a:r>
              <a:rPr lang="ja-JP" altLang="en-US" sz="1200" dirty="0"/>
              <a:t>場合</a:t>
            </a:r>
            <a:endParaRPr lang="en-US" altLang="ja-JP" sz="1200" dirty="0"/>
          </a:p>
          <a:p>
            <a:pPr marL="342900" indent="-342900">
              <a:buAutoNum type="circleNumDbPlain" startAt="2"/>
            </a:pPr>
            <a:r>
              <a:rPr lang="ja-JP" altLang="en-US" sz="1200" dirty="0"/>
              <a:t>ブロック塀の合計１００㎡</a:t>
            </a:r>
            <a:r>
              <a:rPr lang="ja-JP" altLang="ja-JP" sz="1200" dirty="0"/>
              <a:t>以上を、所有者の承諾を得て</a:t>
            </a:r>
            <a:r>
              <a:rPr lang="ja-JP" altLang="en-US" sz="1200" dirty="0"/>
              <a:t>、自治会が</a:t>
            </a:r>
            <a:r>
              <a:rPr lang="ja-JP" altLang="ja-JP" sz="1200" dirty="0"/>
              <a:t>まとめて除去しようとする</a:t>
            </a:r>
            <a:r>
              <a:rPr lang="ja-JP" altLang="en-US" sz="1200" dirty="0"/>
              <a:t>場合</a:t>
            </a:r>
            <a:endParaRPr lang="en-US" altLang="ja-JP" sz="1200" dirty="0"/>
          </a:p>
          <a:p>
            <a:pPr marL="342900" indent="-342900"/>
            <a:endParaRPr lang="en-US" altLang="ja-JP" sz="400" dirty="0"/>
          </a:p>
          <a:p>
            <a:pPr marL="342900" indent="-342900" algn="r"/>
            <a:r>
              <a:rPr lang="ja-JP" altLang="en-US" sz="1400" dirty="0"/>
              <a:t>　</a:t>
            </a:r>
            <a:r>
              <a:rPr kumimoji="1" lang="ja-JP" altLang="en-US" sz="1100" dirty="0"/>
              <a:t>　　</a:t>
            </a:r>
            <a:r>
              <a:rPr kumimoji="1" lang="en-US" altLang="ja-JP" sz="1100" dirty="0"/>
              <a:t>※</a:t>
            </a:r>
            <a:r>
              <a:rPr kumimoji="1" lang="ja-JP" altLang="en-US" sz="1100" dirty="0"/>
              <a:t>コンクリート造、レンガ造、石造の組積造のもの</a:t>
            </a:r>
          </a:p>
        </p:txBody>
      </p:sp>
      <p:sp>
        <p:nvSpPr>
          <p:cNvPr id="8" name="テキスト ボックス 7"/>
          <p:cNvSpPr txBox="1"/>
          <p:nvPr/>
        </p:nvSpPr>
        <p:spPr>
          <a:xfrm>
            <a:off x="1052736" y="2648744"/>
            <a:ext cx="216024" cy="230832"/>
          </a:xfrm>
          <a:prstGeom prst="rect">
            <a:avLst/>
          </a:prstGeom>
          <a:noFill/>
        </p:spPr>
        <p:txBody>
          <a:bodyPr wrap="square" rtlCol="0">
            <a:spAutoFit/>
          </a:bodyPr>
          <a:lstStyle/>
          <a:p>
            <a:r>
              <a:rPr kumimoji="1" lang="en-US" altLang="ja-JP" sz="900" dirty="0"/>
              <a:t>※</a:t>
            </a:r>
            <a:endParaRPr kumimoji="1" lang="ja-JP" altLang="en-US" dirty="0"/>
          </a:p>
        </p:txBody>
      </p:sp>
      <p:sp>
        <p:nvSpPr>
          <p:cNvPr id="9" name="テキスト ボックス 8"/>
          <p:cNvSpPr txBox="1"/>
          <p:nvPr/>
        </p:nvSpPr>
        <p:spPr>
          <a:xfrm>
            <a:off x="260648" y="3832810"/>
            <a:ext cx="3312368" cy="400110"/>
          </a:xfrm>
          <a:prstGeom prst="rect">
            <a:avLst/>
          </a:prstGeom>
          <a:noFill/>
        </p:spPr>
        <p:txBody>
          <a:bodyPr wrap="square" rtlCol="0">
            <a:spAutoFit/>
          </a:bodyPr>
          <a:lstStyle/>
          <a:p>
            <a:r>
              <a:rPr kumimoji="1" lang="ja-JP" altLang="en-US" sz="2000" dirty="0">
                <a:ln w="3175">
                  <a:solidFill>
                    <a:srgbClr val="FFFF00"/>
                  </a:solidFill>
                </a:ln>
                <a:solidFill>
                  <a:srgbClr val="0070C0"/>
                </a:solidFill>
              </a:rPr>
              <a:t>◆補助</a:t>
            </a:r>
            <a:r>
              <a:rPr lang="ja-JP" altLang="en-US" sz="2000" dirty="0">
                <a:ln w="3175">
                  <a:solidFill>
                    <a:srgbClr val="FFFF00"/>
                  </a:solidFill>
                </a:ln>
                <a:solidFill>
                  <a:srgbClr val="0070C0"/>
                </a:solidFill>
              </a:rPr>
              <a:t>対象費用と補助</a:t>
            </a:r>
            <a:r>
              <a:rPr kumimoji="1" lang="ja-JP" altLang="en-US" sz="2000" dirty="0">
                <a:ln w="3175">
                  <a:solidFill>
                    <a:srgbClr val="FFFF00"/>
                  </a:solidFill>
                </a:ln>
                <a:solidFill>
                  <a:srgbClr val="0070C0"/>
                </a:solidFill>
              </a:rPr>
              <a:t>金額</a:t>
            </a:r>
          </a:p>
        </p:txBody>
      </p:sp>
      <p:sp>
        <p:nvSpPr>
          <p:cNvPr id="10" name="テキスト ボックス 9"/>
          <p:cNvSpPr txBox="1"/>
          <p:nvPr/>
        </p:nvSpPr>
        <p:spPr>
          <a:xfrm>
            <a:off x="548679" y="4304928"/>
            <a:ext cx="6197955" cy="3031599"/>
          </a:xfrm>
          <a:prstGeom prst="rect">
            <a:avLst/>
          </a:prstGeom>
          <a:noFill/>
        </p:spPr>
        <p:txBody>
          <a:bodyPr wrap="square" rtlCol="0">
            <a:spAutoFit/>
          </a:bodyPr>
          <a:lstStyle/>
          <a:p>
            <a:r>
              <a:rPr lang="ja-JP" altLang="en-US" sz="1200" b="1" dirty="0"/>
              <a:t>◎補助対象費用</a:t>
            </a:r>
            <a:endParaRPr lang="en-US" altLang="ja-JP" sz="1200" b="1" dirty="0"/>
          </a:p>
          <a:p>
            <a:r>
              <a:rPr lang="ja-JP" altLang="en-US" sz="1200" dirty="0"/>
              <a:t>　</a:t>
            </a:r>
            <a:r>
              <a:rPr lang="ja-JP" altLang="en-US" sz="1200" i="1" dirty="0"/>
              <a:t>○既設のブロック塀等の除去のみを行う場合（上記対象要件①、②、③の場合）</a:t>
            </a:r>
            <a:endParaRPr lang="en-US" altLang="ja-JP" sz="1200" i="1" dirty="0"/>
          </a:p>
          <a:p>
            <a:r>
              <a:rPr lang="ja-JP" altLang="en-US" sz="1200" dirty="0"/>
              <a:t>　　　避難路に面するブロック塀のすべてを除去するか、高さを</a:t>
            </a:r>
            <a:r>
              <a:rPr lang="en-US" altLang="ja-JP" sz="1200" dirty="0"/>
              <a:t>50</a:t>
            </a:r>
            <a:r>
              <a:rPr lang="ja-JP" altLang="en-US" sz="1200" dirty="0"/>
              <a:t>㎝以下に減じる事業に</a:t>
            </a:r>
            <a:endParaRPr lang="en-US" altLang="ja-JP" sz="1200" dirty="0"/>
          </a:p>
          <a:p>
            <a:r>
              <a:rPr lang="ja-JP" altLang="en-US" sz="1200" dirty="0"/>
              <a:t>　　　かかる費用。</a:t>
            </a:r>
            <a:endParaRPr lang="en-US" altLang="ja-JP" sz="1200" dirty="0"/>
          </a:p>
          <a:p>
            <a:r>
              <a:rPr lang="ja-JP" altLang="en-US" sz="1200" dirty="0"/>
              <a:t>　</a:t>
            </a:r>
            <a:r>
              <a:rPr lang="ja-JP" altLang="en-US" sz="1200" i="1" dirty="0"/>
              <a:t>○既設のブロック塀等を除去し、新たな塀等を設ける場合</a:t>
            </a:r>
            <a:endParaRPr lang="en-US" altLang="ja-JP" sz="1200" i="1" dirty="0"/>
          </a:p>
          <a:p>
            <a:r>
              <a:rPr lang="ja-JP" altLang="en-US" sz="1200" dirty="0"/>
              <a:t>　　　避難路に面するブロック塀のすべてを除去する事業及び新たな塀・フェンス等（ブロック</a:t>
            </a:r>
            <a:endParaRPr lang="en-US" altLang="ja-JP" sz="1200" dirty="0"/>
          </a:p>
          <a:p>
            <a:r>
              <a:rPr lang="ja-JP" altLang="en-US" sz="1200" dirty="0"/>
              <a:t>　　　塀は高さ</a:t>
            </a:r>
            <a:r>
              <a:rPr lang="en-US" altLang="ja-JP" sz="1200" dirty="0"/>
              <a:t>50</a:t>
            </a:r>
            <a:r>
              <a:rPr lang="ja-JP" altLang="en-US" sz="1200" dirty="0"/>
              <a:t>㎝以下に限る）を設ける事業の内、除去部分にかかる費用。</a:t>
            </a:r>
            <a:endParaRPr lang="en-US" altLang="ja-JP" sz="1200" dirty="0"/>
          </a:p>
          <a:p>
            <a:r>
              <a:rPr lang="ja-JP" altLang="en-US" sz="1200" dirty="0"/>
              <a:t>　　　　</a:t>
            </a:r>
            <a:r>
              <a:rPr lang="en-US" altLang="ja-JP" sz="1200" dirty="0"/>
              <a:t>※</a:t>
            </a:r>
            <a:r>
              <a:rPr lang="ja-JP" altLang="en-US" sz="1200" dirty="0"/>
              <a:t>ただし、既設のブロック塀等の高さを減じた後、その既設の塀上に新たな塀、フェンス</a:t>
            </a:r>
            <a:endParaRPr lang="en-US" altLang="ja-JP" sz="1200" dirty="0"/>
          </a:p>
          <a:p>
            <a:r>
              <a:rPr lang="ja-JP" altLang="en-US" sz="1200" dirty="0"/>
              <a:t>　 　　　　等を設ける場合は、除去も含めて全て対象外</a:t>
            </a:r>
            <a:endParaRPr lang="en-US" altLang="ja-JP" sz="1200" dirty="0"/>
          </a:p>
          <a:p>
            <a:endParaRPr lang="en-US" altLang="ja-JP" sz="1200" dirty="0"/>
          </a:p>
          <a:p>
            <a:r>
              <a:rPr lang="ja-JP" altLang="en-US" sz="1200" b="1" dirty="0"/>
              <a:t>◎補助金額</a:t>
            </a:r>
            <a:endParaRPr lang="en-US" altLang="ja-JP" sz="1200" b="1" dirty="0"/>
          </a:p>
          <a:p>
            <a:r>
              <a:rPr lang="ja-JP" altLang="en-US" sz="1200" dirty="0"/>
              <a:t>　対象</a:t>
            </a:r>
            <a:r>
              <a:rPr lang="ja-JP" altLang="ja-JP" sz="1200" dirty="0"/>
              <a:t>要件①</a:t>
            </a:r>
            <a:r>
              <a:rPr lang="ja-JP" altLang="en-US" sz="1200" dirty="0"/>
              <a:t>の場合：上記補助対象費用</a:t>
            </a:r>
            <a:r>
              <a:rPr lang="ja-JP" altLang="ja-JP" sz="1200" dirty="0"/>
              <a:t>の１／２</a:t>
            </a:r>
            <a:r>
              <a:rPr lang="en-US" altLang="ja-JP" sz="1200" dirty="0"/>
              <a:t>(</a:t>
            </a:r>
            <a:r>
              <a:rPr lang="ja-JP" altLang="ja-JP" sz="1200" dirty="0"/>
              <a:t>上限</a:t>
            </a:r>
            <a:r>
              <a:rPr lang="ja-JP" altLang="en-US" sz="1200" dirty="0"/>
              <a:t>：除去</a:t>
            </a:r>
            <a:r>
              <a:rPr lang="en-US" altLang="ja-JP" sz="1200" dirty="0"/>
              <a:t>1</a:t>
            </a:r>
            <a:r>
              <a:rPr lang="ja-JP" altLang="en-US" sz="1200" dirty="0"/>
              <a:t>㎡あたり</a:t>
            </a:r>
            <a:r>
              <a:rPr lang="en-US" altLang="ja-JP" sz="1200" dirty="0"/>
              <a:t>1</a:t>
            </a:r>
            <a:r>
              <a:rPr lang="ja-JP" altLang="ja-JP" sz="1200" dirty="0"/>
              <a:t>万円</a:t>
            </a:r>
            <a:r>
              <a:rPr lang="en-US" altLang="ja-JP" sz="1200" dirty="0"/>
              <a:t>)</a:t>
            </a:r>
          </a:p>
          <a:p>
            <a:r>
              <a:rPr lang="ja-JP" altLang="en-US" sz="1200" dirty="0"/>
              <a:t>　対象</a:t>
            </a:r>
            <a:r>
              <a:rPr lang="ja-JP" altLang="ja-JP" sz="1200" dirty="0"/>
              <a:t>要件</a:t>
            </a:r>
            <a:r>
              <a:rPr lang="ja-JP" altLang="en-US" sz="1200" dirty="0"/>
              <a:t>②の場合：上記補助対象</a:t>
            </a:r>
            <a:r>
              <a:rPr lang="ja-JP" altLang="ja-JP" sz="1200" dirty="0"/>
              <a:t>費用の１／２</a:t>
            </a:r>
            <a:r>
              <a:rPr lang="en-US" altLang="ja-JP" sz="1200" dirty="0"/>
              <a:t>(</a:t>
            </a:r>
            <a:r>
              <a:rPr lang="ja-JP" altLang="ja-JP" sz="1200" dirty="0"/>
              <a:t>上限</a:t>
            </a:r>
            <a:r>
              <a:rPr lang="ja-JP" altLang="en-US" sz="1200" dirty="0"/>
              <a:t>：除去</a:t>
            </a:r>
            <a:r>
              <a:rPr lang="en-US" altLang="ja-JP" sz="1200" dirty="0"/>
              <a:t>1</a:t>
            </a:r>
            <a:r>
              <a:rPr lang="ja-JP" altLang="en-US" sz="1200" dirty="0"/>
              <a:t>㎡あたり</a:t>
            </a:r>
            <a:r>
              <a:rPr lang="en-US" altLang="ja-JP" sz="1200" dirty="0"/>
              <a:t>1.2</a:t>
            </a:r>
            <a:r>
              <a:rPr lang="ja-JP" altLang="ja-JP" sz="1200" dirty="0"/>
              <a:t>万円</a:t>
            </a:r>
            <a:r>
              <a:rPr lang="en-US" altLang="ja-JP" sz="1200" dirty="0"/>
              <a:t>)</a:t>
            </a:r>
            <a:endParaRPr lang="ja-JP" altLang="ja-JP" sz="1200" dirty="0"/>
          </a:p>
          <a:p>
            <a:r>
              <a:rPr lang="ja-JP" altLang="en-US" sz="1200" dirty="0"/>
              <a:t>　対象</a:t>
            </a:r>
            <a:r>
              <a:rPr lang="ja-JP" altLang="ja-JP" sz="1200" dirty="0"/>
              <a:t>要件③</a:t>
            </a:r>
            <a:r>
              <a:rPr lang="ja-JP" altLang="en-US" sz="1200" dirty="0"/>
              <a:t>の</a:t>
            </a:r>
            <a:r>
              <a:rPr lang="ja-JP" altLang="ja-JP" sz="1200" dirty="0"/>
              <a:t>場合</a:t>
            </a:r>
            <a:r>
              <a:rPr lang="ja-JP" altLang="en-US" sz="1200" dirty="0"/>
              <a:t>：上記補助対象費用の１／２</a:t>
            </a:r>
            <a:r>
              <a:rPr lang="en-US" altLang="ja-JP" sz="1200" dirty="0"/>
              <a:t>(</a:t>
            </a:r>
            <a:r>
              <a:rPr lang="ja-JP" altLang="en-US" sz="1200" dirty="0"/>
              <a:t>上限：除去</a:t>
            </a:r>
            <a:r>
              <a:rPr lang="en-US" altLang="ja-JP" sz="1200" dirty="0"/>
              <a:t>1㎡</a:t>
            </a:r>
            <a:r>
              <a:rPr lang="ja-JP" altLang="en-US" sz="1200" dirty="0"/>
              <a:t>あたり</a:t>
            </a:r>
            <a:r>
              <a:rPr lang="en-US" altLang="ja-JP" sz="1200" dirty="0"/>
              <a:t>1.2</a:t>
            </a:r>
            <a:r>
              <a:rPr lang="ja-JP" altLang="en-US" sz="1200" dirty="0"/>
              <a:t>万円または</a:t>
            </a:r>
            <a:r>
              <a:rPr lang="en-US" altLang="ja-JP" sz="1200" dirty="0"/>
              <a:t>1.4</a:t>
            </a:r>
            <a:r>
              <a:rPr lang="ja-JP" altLang="en-US" sz="1200" dirty="0"/>
              <a:t>万円</a:t>
            </a:r>
            <a:r>
              <a:rPr lang="en-US" altLang="ja-JP" sz="1200" dirty="0"/>
              <a:t>)</a:t>
            </a:r>
          </a:p>
          <a:p>
            <a:r>
              <a:rPr lang="ja-JP" altLang="en-US" sz="1200" dirty="0"/>
              <a:t>　　　　　　　　　　　　　　</a:t>
            </a:r>
            <a:r>
              <a:rPr lang="en-US" altLang="ja-JP" sz="1200" dirty="0"/>
              <a:t>(</a:t>
            </a:r>
            <a:r>
              <a:rPr lang="ja-JP" altLang="ja-JP" sz="1200" dirty="0"/>
              <a:t>ただし、</a:t>
            </a:r>
            <a:r>
              <a:rPr lang="ja-JP" altLang="en-US" sz="1200" dirty="0"/>
              <a:t>実費の１／２と比べて金額の低い方を上限とします。</a:t>
            </a:r>
            <a:r>
              <a:rPr lang="en-US" altLang="ja-JP" sz="1200" dirty="0"/>
              <a:t>)</a:t>
            </a:r>
            <a:endParaRPr lang="ja-JP" altLang="ja-JP" sz="1200" dirty="0"/>
          </a:p>
          <a:p>
            <a:pPr marL="342900" indent="-342900"/>
            <a:endParaRPr kumimoji="1" lang="ja-JP" altLang="en-US" sz="1100" dirty="0"/>
          </a:p>
        </p:txBody>
      </p:sp>
      <p:sp>
        <p:nvSpPr>
          <p:cNvPr id="14" name="テキスト ボックス 13"/>
          <p:cNvSpPr txBox="1"/>
          <p:nvPr/>
        </p:nvSpPr>
        <p:spPr>
          <a:xfrm>
            <a:off x="260648" y="7001162"/>
            <a:ext cx="2520280" cy="400110"/>
          </a:xfrm>
          <a:prstGeom prst="rect">
            <a:avLst/>
          </a:prstGeom>
          <a:noFill/>
        </p:spPr>
        <p:txBody>
          <a:bodyPr wrap="square" rtlCol="0">
            <a:spAutoFit/>
          </a:bodyPr>
          <a:lstStyle/>
          <a:p>
            <a:r>
              <a:rPr kumimoji="1" lang="ja-JP" altLang="en-US" sz="2000" dirty="0">
                <a:ln w="3175">
                  <a:solidFill>
                    <a:srgbClr val="FFFF00"/>
                  </a:solidFill>
                </a:ln>
                <a:solidFill>
                  <a:srgbClr val="0070C0"/>
                </a:solidFill>
              </a:rPr>
              <a:t>◆その他</a:t>
            </a:r>
          </a:p>
        </p:txBody>
      </p:sp>
      <p:sp>
        <p:nvSpPr>
          <p:cNvPr id="15" name="テキスト ボックス 14"/>
          <p:cNvSpPr txBox="1"/>
          <p:nvPr/>
        </p:nvSpPr>
        <p:spPr>
          <a:xfrm>
            <a:off x="548680" y="7257256"/>
            <a:ext cx="4464496" cy="646331"/>
          </a:xfrm>
          <a:prstGeom prst="rect">
            <a:avLst/>
          </a:prstGeom>
          <a:noFill/>
        </p:spPr>
        <p:txBody>
          <a:bodyPr wrap="square" rtlCol="0">
            <a:spAutoFit/>
          </a:bodyPr>
          <a:lstStyle/>
          <a:p>
            <a:pPr>
              <a:buFont typeface="Wingdings" pitchFamily="2" charset="2"/>
              <a:buChar char="n"/>
            </a:pPr>
            <a:r>
              <a:rPr lang="ja-JP" altLang="en-US" sz="1200" dirty="0"/>
              <a:t>必ず、着手する前に申請してください。補助金の交付決定前に着　　</a:t>
            </a:r>
            <a:endParaRPr lang="en-US" altLang="ja-JP" sz="1200" dirty="0"/>
          </a:p>
          <a:p>
            <a:r>
              <a:rPr lang="en-US" altLang="ja-JP" sz="1200" dirty="0"/>
              <a:t>   </a:t>
            </a:r>
            <a:r>
              <a:rPr lang="ja-JP" altLang="en-US" sz="1200" dirty="0"/>
              <a:t>手した場合は交付 を受けることができません。</a:t>
            </a:r>
            <a:endParaRPr lang="en-US" altLang="ja-JP" sz="1200" dirty="0"/>
          </a:p>
          <a:p>
            <a:pPr>
              <a:buFont typeface="Wingdings" pitchFamily="2" charset="2"/>
              <a:buChar char="n"/>
            </a:pPr>
            <a:r>
              <a:rPr lang="ja-JP" altLang="ja-JP" sz="1200" dirty="0"/>
              <a:t>制度を利用できるのは、１敷地１回のみ</a:t>
            </a:r>
            <a:r>
              <a:rPr lang="ja-JP" altLang="en-US" sz="1200" dirty="0"/>
              <a:t>です。</a:t>
            </a:r>
            <a:endParaRPr kumimoji="1" lang="ja-JP" altLang="en-US" sz="1100" dirty="0"/>
          </a:p>
        </p:txBody>
      </p:sp>
      <p:sp>
        <p:nvSpPr>
          <p:cNvPr id="16" name="テキスト ボックス 15"/>
          <p:cNvSpPr txBox="1"/>
          <p:nvPr/>
        </p:nvSpPr>
        <p:spPr>
          <a:xfrm>
            <a:off x="260648" y="8049344"/>
            <a:ext cx="2520280" cy="400110"/>
          </a:xfrm>
          <a:prstGeom prst="rect">
            <a:avLst/>
          </a:prstGeom>
          <a:noFill/>
        </p:spPr>
        <p:txBody>
          <a:bodyPr wrap="square" rtlCol="0">
            <a:spAutoFit/>
          </a:bodyPr>
          <a:lstStyle/>
          <a:p>
            <a:r>
              <a:rPr kumimoji="1" lang="ja-JP" altLang="en-US" sz="2000" dirty="0">
                <a:ln w="3175">
                  <a:solidFill>
                    <a:srgbClr val="FFFF00"/>
                  </a:solidFill>
                </a:ln>
                <a:solidFill>
                  <a:srgbClr val="0070C0"/>
                </a:solidFill>
              </a:rPr>
              <a:t>◆申請期間</a:t>
            </a:r>
          </a:p>
        </p:txBody>
      </p:sp>
      <p:sp>
        <p:nvSpPr>
          <p:cNvPr id="17" name="テキスト ボックス 16"/>
          <p:cNvSpPr txBox="1"/>
          <p:nvPr/>
        </p:nvSpPr>
        <p:spPr>
          <a:xfrm>
            <a:off x="548680" y="8375992"/>
            <a:ext cx="5688632" cy="707886"/>
          </a:xfrm>
          <a:prstGeom prst="rect">
            <a:avLst/>
          </a:prstGeom>
          <a:noFill/>
        </p:spPr>
        <p:txBody>
          <a:bodyPr wrap="square" rtlCol="0">
            <a:spAutoFit/>
          </a:bodyPr>
          <a:lstStyle/>
          <a:p>
            <a:r>
              <a:rPr lang="ja-JP" altLang="en-US" sz="1600" dirty="0"/>
              <a:t>令和９年２月２６日（金）まで</a:t>
            </a:r>
            <a:endParaRPr lang="en-US" altLang="ja-JP" sz="1600" dirty="0"/>
          </a:p>
          <a:p>
            <a:r>
              <a:rPr lang="en-US" altLang="ja-JP" sz="1200" dirty="0"/>
              <a:t>※</a:t>
            </a:r>
            <a:r>
              <a:rPr lang="ja-JP" altLang="en-US" sz="1200" dirty="0"/>
              <a:t>他にも要件があります。詳しくは下記までお問い合わせください。</a:t>
            </a:r>
          </a:p>
          <a:p>
            <a:r>
              <a:rPr lang="en-US" altLang="ja-JP" sz="1200" dirty="0"/>
              <a:t>※</a:t>
            </a:r>
            <a:r>
              <a:rPr lang="ja-JP" altLang="en-US" sz="1200" dirty="0"/>
              <a:t>補助件数には限りがあります。  お早めにお問い合わせください。</a:t>
            </a:r>
            <a:endParaRPr lang="ja-JP" altLang="ja-JP" sz="1200" dirty="0"/>
          </a:p>
        </p:txBody>
      </p:sp>
      <p:sp>
        <p:nvSpPr>
          <p:cNvPr id="18" name="テキスト ボックス 17"/>
          <p:cNvSpPr txBox="1"/>
          <p:nvPr/>
        </p:nvSpPr>
        <p:spPr>
          <a:xfrm>
            <a:off x="18000" y="9288000"/>
            <a:ext cx="6813376" cy="584775"/>
          </a:xfrm>
          <a:prstGeom prst="rect">
            <a:avLst/>
          </a:prstGeom>
          <a:noFill/>
          <a:ln>
            <a:solidFill>
              <a:schemeClr val="tx1"/>
            </a:solidFill>
          </a:ln>
        </p:spPr>
        <p:txBody>
          <a:bodyPr wrap="square" rtlCol="0">
            <a:spAutoFit/>
          </a:bodyPr>
          <a:lstStyle/>
          <a:p>
            <a:r>
              <a:rPr kumimoji="1" lang="ja-JP" altLang="en-US" sz="1600" dirty="0"/>
              <a:t>連絡先：〒５１５－０３３２　明和町大字馬之上９４５番地</a:t>
            </a:r>
            <a:endParaRPr kumimoji="1" lang="en-US" altLang="ja-JP" sz="1600" dirty="0"/>
          </a:p>
          <a:p>
            <a:r>
              <a:rPr lang="ja-JP" altLang="en-US" sz="1600" dirty="0"/>
              <a:t>　　　　　　明和町役場　生活環境課　　ＴＥＬ：５２－７１１７　　ＦＡＸ</a:t>
            </a:r>
            <a:r>
              <a:rPr lang="ja-JP" altLang="en-US" sz="1600"/>
              <a:t>：５２－７１３３</a:t>
            </a:r>
            <a:endParaRPr kumimoji="1" lang="ja-JP" altLang="en-US" sz="1600" dirty="0"/>
          </a:p>
        </p:txBody>
      </p:sp>
      <p:pic>
        <p:nvPicPr>
          <p:cNvPr id="1049" name="図 6"/>
          <p:cNvPicPr>
            <a:picLocks noChangeAspect="1" noChangeArrowheads="1"/>
          </p:cNvPicPr>
          <p:nvPr/>
        </p:nvPicPr>
        <p:blipFill>
          <a:blip r:embed="rId4" cstate="print"/>
          <a:srcRect/>
          <a:stretch>
            <a:fillRect/>
          </a:stretch>
        </p:blipFill>
        <p:spPr bwMode="auto">
          <a:xfrm>
            <a:off x="4869160" y="7545288"/>
            <a:ext cx="1877475" cy="1656184"/>
          </a:xfrm>
          <a:prstGeom prst="rect">
            <a:avLst/>
          </a:prstGeom>
          <a:noFill/>
          <a:ln w="9525">
            <a:noFill/>
            <a:miter lim="800000"/>
            <a:headEnd/>
            <a:tailEnd/>
          </a:ln>
        </p:spPr>
      </p:pic>
      <p:sp>
        <p:nvSpPr>
          <p:cNvPr id="22" name="テキスト ボックス 21"/>
          <p:cNvSpPr txBox="1"/>
          <p:nvPr/>
        </p:nvSpPr>
        <p:spPr>
          <a:xfrm>
            <a:off x="0" y="10870"/>
            <a:ext cx="1152128" cy="261610"/>
          </a:xfrm>
          <a:prstGeom prst="rect">
            <a:avLst/>
          </a:prstGeom>
          <a:noFill/>
        </p:spPr>
        <p:txBody>
          <a:bodyPr wrap="square" rtlCol="0">
            <a:spAutoFit/>
          </a:bodyPr>
          <a:lstStyle/>
          <a:p>
            <a:r>
              <a:rPr lang="ja-JP" altLang="en-US" sz="1100" dirty="0"/>
              <a:t>令和８年</a:t>
            </a:r>
            <a:r>
              <a:rPr kumimoji="1" lang="ja-JP" altLang="en-US" sz="1100" dirty="0"/>
              <a:t>度版</a:t>
            </a:r>
          </a:p>
        </p:txBody>
      </p:sp>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369</TotalTime>
  <Words>574</Words>
  <Application>Microsoft Office PowerPoint</Application>
  <PresentationFormat>A4 210 x 297 mm</PresentationFormat>
  <Paragraphs>38</Paragraphs>
  <Slides>1</Slides>
  <Notes>1</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Arial</vt:lpstr>
      <vt:lpstr>Calibri</vt:lpstr>
      <vt:lpstr>Wingdings</vt:lpstr>
      <vt:lpstr>Office テーマ</vt:lpstr>
      <vt:lpstr>ブロック塀等の除去・改修を補助します！</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ブロック塀等の除去・改修を補助します！</dc:title>
  <dc:creator>小濱　秀斗</dc:creator>
  <cp:lastModifiedBy>倉世古　篤樹</cp:lastModifiedBy>
  <cp:revision>60</cp:revision>
  <cp:lastPrinted>2024-09-04T02:48:45Z</cp:lastPrinted>
  <dcterms:created xsi:type="dcterms:W3CDTF">2016-04-01T08:29:35Z</dcterms:created>
  <dcterms:modified xsi:type="dcterms:W3CDTF">2026-03-26T04:52:50Z</dcterms:modified>
</cp:coreProperties>
</file>