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B2802-9B97-4FD2-9226-696F45B2FE16}" type="datetimeFigureOut">
              <a:rPr kumimoji="1" lang="ja-JP" altLang="en-US" smtClean="0"/>
              <a:pPr/>
              <a:t>2023/3/31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C6031-115E-4BDB-BD47-B69B5C7AE56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0648" y="272480"/>
            <a:ext cx="62646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000" b="1" dirty="0" smtClean="0">
                <a:ln w="190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住宅内の家具を無料で固定します！</a:t>
            </a:r>
            <a:endParaRPr lang="en-US" altLang="ja-JP" sz="3000" b="1" dirty="0">
              <a:ln w="190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ja-JP" altLang="en-US" sz="2000" dirty="0" smtClean="0">
                <a:solidFill>
                  <a:schemeClr val="accent6">
                    <a:lumMod val="75000"/>
                  </a:schemeClr>
                </a:solidFill>
              </a:rPr>
              <a:t>～大地震に備え、家具の転倒を防止しましょう～</a:t>
            </a:r>
            <a:r>
              <a:rPr lang="en-US" altLang="ja-JP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/>
            </a:r>
            <a:br>
              <a:rPr lang="en-US" altLang="ja-JP" sz="2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0888" y="1208584"/>
            <a:ext cx="41044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　町では、自力で家具転倒防止器具を取り付けるのが困難な皆様を対象に、地震対策の一環として</a:t>
            </a:r>
            <a:r>
              <a:rPr lang="ja-JP" altLang="en-US" dirty="0" smtClean="0"/>
              <a:t>住宅内</a:t>
            </a:r>
            <a:r>
              <a:rPr lang="ja-JP" altLang="en-US" dirty="0"/>
              <a:t>の</a:t>
            </a:r>
            <a:r>
              <a:rPr lang="ja-JP" altLang="en-US" dirty="0" smtClean="0"/>
              <a:t>家具を無料で固定する制度を実施しています。安心な住まいづくりの第一歩</a:t>
            </a:r>
            <a:r>
              <a:rPr lang="ja-JP" altLang="en-US" dirty="0"/>
              <a:t>と</a:t>
            </a:r>
            <a:r>
              <a:rPr lang="ja-JP" altLang="en-US" dirty="0" smtClean="0"/>
              <a:t>して、お気軽にご利用ください。</a:t>
            </a:r>
            <a:endParaRPr kumimoji="1" lang="ja-JP" altLang="en-US" dirty="0"/>
          </a:p>
        </p:txBody>
      </p:sp>
      <p:pic>
        <p:nvPicPr>
          <p:cNvPr id="1026" name="Picture 2" descr="C:\Users\s-kohama90\AppData\Local\Microsoft\Windows\Temporary Internet Files\Content.IE5\EH4LGJ1K\gi01a201401141400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1249426"/>
            <a:ext cx="2088232" cy="1543334"/>
          </a:xfrm>
          <a:prstGeom prst="rect">
            <a:avLst/>
          </a:prstGeom>
          <a:noFill/>
        </p:spPr>
      </p:pic>
      <p:pic>
        <p:nvPicPr>
          <p:cNvPr id="1027" name="Picture 3" descr="C:\Users\s-kohama90\AppData\Local\Microsoft\Windows\Temporary Internet Files\Content.IE5\H4W5V8QL\oak%20furniture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1088" y="2980680"/>
            <a:ext cx="2352008" cy="2044328"/>
          </a:xfrm>
          <a:prstGeom prst="rect">
            <a:avLst/>
          </a:prstGeom>
          <a:noFill/>
        </p:spPr>
      </p:pic>
      <p:pic>
        <p:nvPicPr>
          <p:cNvPr id="1028" name="Picture 4" descr="C:\Users\s-kohama90\AppData\Local\Microsoft\Windows\Temporary Internet Files\Content.IE5\7ETM9M6Q\lgi01a201408111400[1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8733" y="7113241"/>
            <a:ext cx="1310067" cy="2160240"/>
          </a:xfrm>
          <a:prstGeom prst="rect">
            <a:avLst/>
          </a:prstGeom>
          <a:noFill/>
        </p:spPr>
      </p:pic>
      <p:sp>
        <p:nvSpPr>
          <p:cNvPr id="10" name="テキスト ボックス 9"/>
          <p:cNvSpPr txBox="1"/>
          <p:nvPr/>
        </p:nvSpPr>
        <p:spPr>
          <a:xfrm>
            <a:off x="332656" y="2864768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対象となる世帯</a:t>
            </a:r>
            <a:endParaRPr kumimoji="1" lang="ja-JP" alt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4953000"/>
            <a:ext cx="42484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住宅内の家具を</a:t>
            </a:r>
            <a:r>
              <a:rPr kumimoji="1" lang="ja-JP" altLang="en-US" sz="1400" b="1" u="sng" dirty="0" smtClean="0"/>
              <a:t>３つまで</a:t>
            </a:r>
            <a:r>
              <a:rPr kumimoji="1" lang="ja-JP" altLang="en-US" sz="1400" dirty="0" smtClean="0"/>
              <a:t>、無料で固定します。作業は、町が委託契約をしている業者が行います。なお、事業の利用は</a:t>
            </a:r>
            <a:r>
              <a:rPr kumimoji="1" lang="ja-JP" altLang="en-US" sz="1400" b="1" u="sng" dirty="0" smtClean="0"/>
              <a:t>１世帯１回限り</a:t>
            </a:r>
            <a:r>
              <a:rPr kumimoji="1" lang="ja-JP" altLang="en-US" sz="1400" dirty="0" smtClean="0"/>
              <a:t>です。</a:t>
            </a:r>
            <a:endParaRPr kumimoji="1" lang="en-US" altLang="ja-JP" sz="1400" dirty="0" smtClean="0"/>
          </a:p>
          <a:p>
            <a:r>
              <a:rPr lang="ja-JP" altLang="en-US" sz="1400" dirty="0"/>
              <a:t>　</a:t>
            </a:r>
            <a:r>
              <a:rPr lang="ja-JP" altLang="en-US" sz="1400" dirty="0" smtClean="0"/>
              <a:t>実施日は、調整の上、業者より連絡致します。</a:t>
            </a:r>
            <a:endParaRPr kumimoji="1"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32656" y="4520952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制度の内容</a:t>
            </a:r>
            <a:endParaRPr kumimoji="1" lang="ja-JP" alt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2656" y="3254425"/>
            <a:ext cx="4248472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/>
              <a:t>　</a:t>
            </a:r>
            <a:r>
              <a:rPr kumimoji="1" lang="ja-JP" altLang="en-US" sz="1400" dirty="0" smtClean="0"/>
              <a:t>次に</a:t>
            </a:r>
            <a:r>
              <a:rPr lang="ja-JP" altLang="en-US" sz="1400" dirty="0" smtClean="0"/>
              <a:t>挙げる方</a:t>
            </a:r>
            <a:r>
              <a:rPr lang="ja-JP" altLang="en-US" sz="1400" u="sng" dirty="0" smtClean="0"/>
              <a:t>のみ</a:t>
            </a:r>
            <a:r>
              <a:rPr lang="ja-JP" altLang="en-US" sz="1400" dirty="0" smtClean="0"/>
              <a:t>で構成される世帯です。</a:t>
            </a:r>
            <a:endParaRPr lang="en-US" altLang="ja-JP" sz="1400" dirty="0" smtClean="0"/>
          </a:p>
          <a:p>
            <a:r>
              <a:rPr lang="ja-JP" altLang="en-US" sz="1200" dirty="0"/>
              <a:t>　</a:t>
            </a:r>
            <a:r>
              <a:rPr lang="ja-JP" altLang="en-US" sz="1200" dirty="0" smtClean="0"/>
              <a:t>①</a:t>
            </a:r>
            <a:r>
              <a:rPr kumimoji="1" lang="ja-JP" altLang="en-US" sz="1200" dirty="0" smtClean="0"/>
              <a:t>満６５歳以上の高齢者</a:t>
            </a:r>
            <a:endParaRPr kumimoji="1" lang="en-US" altLang="ja-JP" sz="1200" dirty="0" smtClean="0"/>
          </a:p>
          <a:p>
            <a:r>
              <a:rPr lang="ja-JP" altLang="en-US" sz="1200" dirty="0" smtClean="0"/>
              <a:t>　②身体障害者手帳、療育手帳、精神保健手帳</a:t>
            </a:r>
            <a:endParaRPr lang="en-US" altLang="ja-JP" sz="1200" dirty="0" smtClean="0"/>
          </a:p>
          <a:p>
            <a:r>
              <a:rPr lang="ja-JP" altLang="en-US" sz="1200" dirty="0" smtClean="0"/>
              <a:t>　　  のいずれかの交付を受けている方</a:t>
            </a:r>
            <a:endParaRPr lang="en-US" altLang="ja-JP" sz="1200" dirty="0" smtClean="0"/>
          </a:p>
          <a:p>
            <a:r>
              <a:rPr kumimoji="1" lang="ja-JP" altLang="en-US" sz="1200" dirty="0" smtClean="0"/>
              <a:t>　③上記の①、②に準ずる方</a:t>
            </a:r>
            <a:r>
              <a:rPr lang="ja-JP" altLang="en-US" sz="1200" dirty="0" smtClean="0"/>
              <a:t>（要介護認定を受け</a:t>
            </a:r>
            <a:endParaRPr lang="en-US" altLang="ja-JP" sz="1200" dirty="0" smtClean="0"/>
          </a:p>
          <a:p>
            <a:r>
              <a:rPr lang="ja-JP" altLang="en-US" sz="1200" dirty="0" smtClean="0"/>
              <a:t>　</a:t>
            </a:r>
            <a:r>
              <a:rPr lang="ja-JP" altLang="en-US" sz="1200" dirty="0"/>
              <a:t>　 </a:t>
            </a:r>
            <a:r>
              <a:rPr lang="ja-JP" altLang="en-US" sz="1200" dirty="0" smtClean="0"/>
              <a:t> ている方、１８歳未満の方など）</a:t>
            </a:r>
            <a:endParaRPr kumimoji="1" lang="ja-JP" altLang="en-US" sz="12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32656" y="588910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</a:rPr>
              <a:t>申込について</a:t>
            </a:r>
            <a:endParaRPr kumimoji="1" lang="ja-JP" altLang="en-US" sz="24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04664" y="6302568"/>
            <a:ext cx="42484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/>
              <a:t>　申込書に必要事項を記入の上、対象要件が確認できる書類（各種手帳の写しなど）と地図</a:t>
            </a:r>
            <a:r>
              <a:rPr lang="ja-JP" altLang="en-US" sz="1400" dirty="0" smtClean="0"/>
              <a:t>を添えて、役場生活</a:t>
            </a:r>
            <a:r>
              <a:rPr lang="ja-JP" altLang="en-US" sz="1400" dirty="0"/>
              <a:t>環境</a:t>
            </a:r>
            <a:r>
              <a:rPr lang="ja-JP" altLang="en-US" sz="1400" dirty="0" smtClean="0"/>
              <a:t>課までお申し込みください。郵送でも可能です。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844824" y="8646894"/>
            <a:ext cx="4032448" cy="33855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2060"/>
                </a:solidFill>
              </a:rPr>
              <a:t>募集期間</a:t>
            </a:r>
            <a:r>
              <a:rPr kumimoji="1" lang="ja-JP" altLang="en-US" sz="1600" smtClean="0">
                <a:solidFill>
                  <a:srgbClr val="002060"/>
                </a:solidFill>
              </a:rPr>
              <a:t>：</a:t>
            </a:r>
            <a:r>
              <a:rPr lang="ja-JP" altLang="en-US" sz="1600" smtClean="0">
                <a:solidFill>
                  <a:srgbClr val="FF0000"/>
                </a:solidFill>
              </a:rPr>
              <a:t>令和</a:t>
            </a:r>
            <a:r>
              <a:rPr lang="ja-JP" altLang="en-US" sz="1600" smtClean="0">
                <a:solidFill>
                  <a:srgbClr val="FF0000"/>
                </a:solidFill>
              </a:rPr>
              <a:t>６</a:t>
            </a:r>
            <a:r>
              <a:rPr lang="ja-JP" altLang="en-US" sz="1600" smtClean="0">
                <a:solidFill>
                  <a:srgbClr val="FF0000"/>
                </a:solidFill>
              </a:rPr>
              <a:t>年</a:t>
            </a:r>
            <a:r>
              <a:rPr lang="ja-JP" altLang="en-US" sz="1600" dirty="0">
                <a:solidFill>
                  <a:srgbClr val="FF0000"/>
                </a:solidFill>
              </a:rPr>
              <a:t>１</a:t>
            </a:r>
            <a:r>
              <a:rPr kumimoji="1" lang="ja-JP" altLang="en-US" sz="1600" smtClean="0">
                <a:solidFill>
                  <a:srgbClr val="FF0000"/>
                </a:solidFill>
              </a:rPr>
              <a:t>月</a:t>
            </a:r>
            <a:r>
              <a:rPr kumimoji="1" lang="ja-JP" altLang="en-US" sz="1600" smtClean="0">
                <a:solidFill>
                  <a:srgbClr val="FF0000"/>
                </a:solidFill>
              </a:rPr>
              <a:t>３１日</a:t>
            </a:r>
            <a:r>
              <a:rPr kumimoji="1" lang="ja-JP" altLang="en-US" sz="1600" smtClean="0">
                <a:solidFill>
                  <a:srgbClr val="FF0000"/>
                </a:solidFill>
              </a:rPr>
              <a:t>（水）</a:t>
            </a:r>
            <a:r>
              <a:rPr kumimoji="1" lang="ja-JP" altLang="en-US" sz="1600" dirty="0" smtClean="0">
                <a:solidFill>
                  <a:srgbClr val="002060"/>
                </a:solidFill>
              </a:rPr>
              <a:t>まで</a:t>
            </a:r>
            <a:endParaRPr kumimoji="1" lang="ja-JP" altLang="en-US" sz="1600" dirty="0">
              <a:solidFill>
                <a:srgbClr val="00206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60648" y="9288000"/>
            <a:ext cx="6408712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500" dirty="0" smtClean="0"/>
              <a:t>連絡先：〒５１５－０３３２　明和町大字馬之上９４５番地</a:t>
            </a:r>
            <a:endParaRPr kumimoji="1" lang="en-US" altLang="ja-JP" sz="1500" dirty="0" smtClean="0"/>
          </a:p>
          <a:p>
            <a:r>
              <a:rPr lang="ja-JP" altLang="en-US" sz="1500" dirty="0"/>
              <a:t>　</a:t>
            </a:r>
            <a:r>
              <a:rPr lang="ja-JP" altLang="en-US" sz="1500" dirty="0" smtClean="0"/>
              <a:t>　　　　　明和町役場　生活</a:t>
            </a:r>
            <a:r>
              <a:rPr lang="ja-JP" altLang="en-US" sz="1500" dirty="0"/>
              <a:t>環境</a:t>
            </a:r>
            <a:r>
              <a:rPr lang="ja-JP" altLang="en-US" sz="1500" dirty="0" smtClean="0"/>
              <a:t>課　　ＴＥＬ：５２－７１１７　　ＦＡＸ：５２－７１３７</a:t>
            </a:r>
            <a:endParaRPr kumimoji="1" lang="ja-JP" altLang="en-US" sz="1500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628800" y="7257256"/>
            <a:ext cx="2664296" cy="1368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中越地震で</a:t>
            </a:r>
            <a:r>
              <a:rPr lang="ja-JP" altLang="en-US" sz="2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の</a:t>
            </a:r>
            <a:endParaRPr lang="en-US" altLang="ja-JP" sz="20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ja-JP" altLang="en-US" sz="2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負傷者のうち、</a:t>
            </a:r>
            <a:endParaRPr lang="en-US" altLang="ja-JP" sz="20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ja-JP" altLang="en-US" sz="2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約４割は家具の転倒等</a:t>
            </a:r>
            <a:endParaRPr lang="en-US" altLang="ja-JP" sz="2000" dirty="0" smtClean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r>
              <a:rPr lang="ja-JP" altLang="en-US" sz="2000" dirty="0" smtClean="0"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によるものでした</a:t>
            </a:r>
            <a:endParaRPr kumimoji="1" lang="ja-JP" altLang="en-US" sz="2000" dirty="0"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573016" y="6753200"/>
          <a:ext cx="353970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Worksheet" r:id="rId6" imgW="8591678" imgH="5962563" progId="Excel.Sheet.8">
                  <p:embed/>
                </p:oleObj>
              </mc:Choice>
              <mc:Fallback>
                <p:oleObj name="Worksheet" r:id="rId6" imgW="8591678" imgH="5962563" progId="Excel.Sheet.8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3016" y="6753200"/>
                        <a:ext cx="3539708" cy="17281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260648" y="128464"/>
            <a:ext cx="11521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令和５</a:t>
            </a:r>
            <a:r>
              <a:rPr kumimoji="1" lang="ja-JP" altLang="en-US" sz="1100" dirty="0" smtClean="0"/>
              <a:t>年度版</a:t>
            </a:r>
            <a:endParaRPr kumimoji="1" lang="ja-JP" altLang="en-US" sz="11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44824" y="8934926"/>
            <a:ext cx="4752528" cy="3385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solidFill>
                  <a:srgbClr val="002060"/>
                </a:solidFill>
              </a:rPr>
              <a:t>　</a:t>
            </a:r>
            <a:r>
              <a:rPr kumimoji="1" lang="en-US" altLang="ja-JP" sz="1600" dirty="0" smtClean="0">
                <a:solidFill>
                  <a:srgbClr val="002060"/>
                </a:solidFill>
              </a:rPr>
              <a:t>※</a:t>
            </a:r>
            <a:r>
              <a:rPr kumimoji="1" lang="ja-JP" altLang="en-US" sz="1600" dirty="0" smtClean="0">
                <a:solidFill>
                  <a:srgbClr val="002060"/>
                </a:solidFill>
              </a:rPr>
              <a:t>件数には限りがあります。</a:t>
            </a:r>
            <a:endParaRPr kumimoji="1" lang="ja-JP" altLang="en-US" sz="1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321</Words>
  <Application>Microsoft Office PowerPoint</Application>
  <PresentationFormat>A4 210 x 297 mm</PresentationFormat>
  <Paragraphs>24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Worksheet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s-kohama90</dc:creator>
  <cp:lastModifiedBy>山路　敏之</cp:lastModifiedBy>
  <cp:revision>20</cp:revision>
  <dcterms:created xsi:type="dcterms:W3CDTF">2016-04-01T07:39:34Z</dcterms:created>
  <dcterms:modified xsi:type="dcterms:W3CDTF">2023-03-31T08:01:28Z</dcterms:modified>
</cp:coreProperties>
</file>