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66" y="-145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r">
              <a:defRPr sz="1200"/>
            </a:lvl1pPr>
          </a:lstStyle>
          <a:p>
            <a:fld id="{27BC85A9-91E9-4F78-893C-17280C1E67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2" rIns="91427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2"/>
          </a:xfrm>
          <a:prstGeom prst="rect">
            <a:avLst/>
          </a:prstGeom>
        </p:spPr>
        <p:txBody>
          <a:bodyPr vert="horz" lIns="91427" tIns="45712" rIns="91427" bIns="4571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40" y="9440646"/>
            <a:ext cx="2949787" cy="49696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r">
              <a:defRPr sz="1200"/>
            </a:lvl1pPr>
          </a:lstStyle>
          <a:p>
            <a:fld id="{AFF6B345-9F87-430B-9E01-E44587CE43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B345-9F87-430B-9E01-E44587CE432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2026/3/26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グループ化 46"/>
          <p:cNvGrpSpPr>
            <a:grpSpLocks/>
          </p:cNvGrpSpPr>
          <p:nvPr/>
        </p:nvGrpSpPr>
        <p:grpSpPr>
          <a:xfrm>
            <a:off x="0" y="39213"/>
            <a:ext cx="6885384" cy="1012489"/>
            <a:chOff x="0" y="0"/>
            <a:chExt cx="6885384" cy="1584176"/>
          </a:xfrm>
        </p:grpSpPr>
        <p:pic>
          <p:nvPicPr>
            <p:cNvPr id="46" name="Picture 6" descr="C:\Users\s-kohama90\AppData\Local\Microsoft\Windows\Temporary Internet Files\Content.IE5\ET3HLG6R\BrickWallBackground[1]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5301208" y="0"/>
              <a:ext cx="1584176" cy="1584176"/>
            </a:xfrm>
            <a:prstGeom prst="rect">
              <a:avLst/>
            </a:prstGeom>
            <a:noFill/>
          </p:spPr>
        </p:pic>
        <p:pic>
          <p:nvPicPr>
            <p:cNvPr id="45" name="Picture 6" descr="C:\Users\s-kohama90\AppData\Local\Microsoft\Windows\Temporary Internet Files\Content.IE5\ET3HLG6R\BrickWallBackground[1]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4725144" y="0"/>
              <a:ext cx="1584176" cy="1584176"/>
            </a:xfrm>
            <a:prstGeom prst="rect">
              <a:avLst/>
            </a:prstGeom>
            <a:noFill/>
          </p:spPr>
        </p:pic>
        <p:pic>
          <p:nvPicPr>
            <p:cNvPr id="44" name="Picture 6" descr="C:\Users\s-kohama90\AppData\Local\Microsoft\Windows\Temporary Internet Files\Content.IE5\ET3HLG6R\BrickWallBackground[1]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3140968" y="0"/>
              <a:ext cx="1584176" cy="1584176"/>
            </a:xfrm>
            <a:prstGeom prst="rect">
              <a:avLst/>
            </a:prstGeom>
            <a:noFill/>
          </p:spPr>
        </p:pic>
        <p:pic>
          <p:nvPicPr>
            <p:cNvPr id="43" name="Picture 6" descr="C:\Users\s-kohama90\AppData\Local\Microsoft\Windows\Temporary Internet Files\Content.IE5\ET3HLG6R\BrickWallBackground[1]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1556792" y="0"/>
              <a:ext cx="1584176" cy="1584176"/>
            </a:xfrm>
            <a:prstGeom prst="rect">
              <a:avLst/>
            </a:prstGeom>
            <a:noFill/>
          </p:spPr>
        </p:pic>
        <p:pic>
          <p:nvPicPr>
            <p:cNvPr id="1030" name="Picture 6" descr="C:\Users\s-kohama90\AppData\Local\Microsoft\Windows\Temporary Internet Files\Content.IE5\ET3HLG6R\BrickWallBackground[1]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/>
            </a:blip>
            <a:srcRect/>
            <a:stretch>
              <a:fillRect/>
            </a:stretch>
          </p:blipFill>
          <p:spPr bwMode="auto">
            <a:xfrm>
              <a:off x="0" y="0"/>
              <a:ext cx="1584176" cy="1584176"/>
            </a:xfrm>
            <a:prstGeom prst="rect">
              <a:avLst/>
            </a:prstGeom>
            <a:noFill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57932"/>
            <a:ext cx="6957392" cy="648072"/>
          </a:xfrm>
        </p:spPr>
        <p:txBody>
          <a:bodyPr>
            <a:noAutofit/>
          </a:bodyPr>
          <a:lstStyle/>
          <a:p>
            <a:r>
              <a:rPr lang="ja-JP" altLang="en-US" sz="30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HG明朝B" panose="02020809000000000000" pitchFamily="17" charset="-128"/>
                <a:ea typeface="HG明朝B" panose="02020809000000000000" pitchFamily="17" charset="-128"/>
              </a:rPr>
              <a:t>耐震シェルター補助金のご案内</a:t>
            </a:r>
            <a:endParaRPr kumimoji="1" lang="ja-JP" altLang="en-US" sz="3000" b="1" dirty="0">
              <a:ln w="10541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2841" y="1245423"/>
            <a:ext cx="56886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/>
              <a:t>大切な命を守るために！耐震シェルター設置をサポートします。</a:t>
            </a:r>
            <a:endParaRPr lang="en-US" altLang="ja-JP" sz="1300" dirty="0"/>
          </a:p>
          <a:p>
            <a:r>
              <a:rPr lang="ja-JP" altLang="en-US" sz="1300" dirty="0"/>
              <a:t>自宅の耐震補強が難しい方でも、耐震シェルターを設置することで命を守ることができます。</a:t>
            </a:r>
            <a:endParaRPr kumimoji="1" lang="ja-JP" altLang="en-US" sz="13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0648" y="201166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n w="3175"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◆補助の対象住宅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8729" y="2932797"/>
            <a:ext cx="4886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ja-JP" altLang="en-US" sz="2400" dirty="0"/>
              <a:t>昭和５６年５月３１日以前に</a:t>
            </a:r>
            <a:endParaRPr lang="en-US" altLang="ja-JP" sz="2400" dirty="0"/>
          </a:p>
          <a:p>
            <a:pPr marL="342900" indent="-342900"/>
            <a:r>
              <a:rPr lang="ja-JP" altLang="en-US" sz="2400" dirty="0"/>
              <a:t>着工又は完成の木造住宅</a:t>
            </a:r>
            <a:endParaRPr lang="en-US" altLang="ja-JP" sz="2400" dirty="0"/>
          </a:p>
          <a:p>
            <a:pPr marL="342900" indent="-342900" algn="r"/>
            <a:r>
              <a:rPr lang="ja-JP" altLang="en-US" sz="1400" dirty="0"/>
              <a:t>　</a:t>
            </a:r>
            <a:r>
              <a:rPr kumimoji="1" lang="ja-JP" altLang="en-US" sz="1100" dirty="0"/>
              <a:t>　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648" y="446679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n w="3175"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◆補助</a:t>
            </a:r>
            <a:r>
              <a:rPr lang="ja-JP" altLang="en-US" sz="2000" dirty="0">
                <a:ln w="3175"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対象費用と補助</a:t>
            </a:r>
            <a:r>
              <a:rPr kumimoji="1" lang="ja-JP" altLang="en-US" sz="2000" dirty="0">
                <a:ln w="3175"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金額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79" y="4979821"/>
            <a:ext cx="61979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/>
              <a:t>◎補助金額</a:t>
            </a:r>
            <a:endParaRPr lang="en-US" altLang="ja-JP" sz="1300" b="1" dirty="0"/>
          </a:p>
          <a:p>
            <a:r>
              <a:rPr lang="ja-JP" altLang="en-US" sz="1300" dirty="0"/>
              <a:t>　対象住宅に耐震シェルターを設置する費用の２分の１以内かつ５０万円を限度とします。</a:t>
            </a:r>
            <a:endParaRPr kumimoji="1" lang="ja-JP" altLang="en-US" sz="13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0648" y="579859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n w="3175"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◆その他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6064" y="6278917"/>
            <a:ext cx="4797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ja-JP" altLang="en-US" sz="1300" dirty="0"/>
              <a:t>必ず、着手する前に申請してください。補助金の交付決定前に着　　</a:t>
            </a:r>
            <a:endParaRPr lang="en-US" altLang="ja-JP" sz="1300" dirty="0"/>
          </a:p>
          <a:p>
            <a:r>
              <a:rPr lang="en-US" altLang="ja-JP" sz="1300" dirty="0"/>
              <a:t>   </a:t>
            </a:r>
            <a:r>
              <a:rPr lang="ja-JP" altLang="en-US" sz="1300" dirty="0"/>
              <a:t>手した場合は補助金の交付 を受けることができません。</a:t>
            </a:r>
            <a:endParaRPr lang="en-US" altLang="ja-JP" sz="1300" dirty="0"/>
          </a:p>
          <a:p>
            <a:pPr>
              <a:buFont typeface="Wingdings" pitchFamily="2" charset="2"/>
              <a:buChar char="n"/>
            </a:pPr>
            <a:r>
              <a:rPr lang="ja-JP" altLang="ja-JP" sz="1300" dirty="0"/>
              <a:t>制度を利用できるのは、１</a:t>
            </a:r>
            <a:r>
              <a:rPr lang="ja-JP" altLang="en-US" sz="1300" dirty="0"/>
              <a:t>住宅</a:t>
            </a:r>
            <a:r>
              <a:rPr lang="ja-JP" altLang="ja-JP" sz="1300" dirty="0"/>
              <a:t>１</a:t>
            </a:r>
            <a:r>
              <a:rPr lang="ja-JP" altLang="en-US" sz="1300" dirty="0"/>
              <a:t>箇所</a:t>
            </a:r>
            <a:r>
              <a:rPr lang="ja-JP" altLang="ja-JP" sz="1300" dirty="0"/>
              <a:t>のみ</a:t>
            </a:r>
            <a:r>
              <a:rPr lang="ja-JP" altLang="en-US" sz="1300" dirty="0"/>
              <a:t>です。</a:t>
            </a:r>
            <a:endParaRPr kumimoji="1" lang="ja-JP" altLang="en-US" sz="13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8032" y="704967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n w="3175"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◆申請期間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6672" y="7594034"/>
            <a:ext cx="56886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令和８年１２月２５日（金）まで</a:t>
            </a:r>
            <a:endParaRPr lang="en-US" altLang="ja-JP" sz="1600" dirty="0"/>
          </a:p>
          <a:p>
            <a:r>
              <a:rPr lang="en-US" altLang="ja-JP" sz="1300" dirty="0"/>
              <a:t>※</a:t>
            </a:r>
            <a:r>
              <a:rPr lang="ja-JP" altLang="en-US" sz="1300" dirty="0"/>
              <a:t>他にも要件があります。詳しくは下記までお問い合わせください。</a:t>
            </a:r>
          </a:p>
          <a:p>
            <a:r>
              <a:rPr lang="en-US" altLang="ja-JP" sz="1300" dirty="0"/>
              <a:t>※</a:t>
            </a:r>
            <a:r>
              <a:rPr lang="ja-JP" altLang="en-US" sz="1300" dirty="0"/>
              <a:t>補助件数には限りがあります。  お早めにお問い合わせください。</a:t>
            </a:r>
            <a:endParaRPr lang="en-US" altLang="ja-JP" sz="1300" dirty="0"/>
          </a:p>
          <a:p>
            <a:r>
              <a:rPr lang="en-US" altLang="ja-JP" sz="1300" b="1" dirty="0">
                <a:solidFill>
                  <a:srgbClr val="FF0000"/>
                </a:solidFill>
              </a:rPr>
              <a:t>※</a:t>
            </a:r>
            <a:r>
              <a:rPr lang="ja-JP" altLang="en-US" sz="1300" b="1" dirty="0">
                <a:solidFill>
                  <a:srgbClr val="FF0000"/>
                </a:solidFill>
              </a:rPr>
              <a:t>耐震シェルターの詳しい説明は裏面をご覧ください。</a:t>
            </a:r>
            <a:endParaRPr lang="ja-JP" altLang="ja-JP" sz="13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700" y="8786726"/>
            <a:ext cx="68133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連絡先：〒５１５－０３３２　明和町大字馬之上９４５番地</a:t>
            </a:r>
            <a:endParaRPr kumimoji="1" lang="en-US" altLang="ja-JP" sz="1600" dirty="0"/>
          </a:p>
          <a:p>
            <a:r>
              <a:rPr lang="ja-JP" altLang="en-US" sz="1600" dirty="0"/>
              <a:t>　　　　　　明和町役場　生活環境課　　ＴＥＬ：５２－７１１７　　ＦＡＸ：５２－７１３３</a:t>
            </a:r>
            <a:endParaRPr lang="en-US" altLang="ja-JP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700" y="112234"/>
            <a:ext cx="1340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令和</a:t>
            </a:r>
            <a:r>
              <a:rPr lang="ja-JP" altLang="en-US" sz="1400" dirty="0"/>
              <a:t>８年</a:t>
            </a:r>
            <a:r>
              <a:rPr kumimoji="1" lang="ja-JP" altLang="en-US" sz="1400" dirty="0"/>
              <a:t>度版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56" y="5773546"/>
            <a:ext cx="1596738" cy="154085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E279839-E6E7-F3CA-1445-A38E707E30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9" y="6806739"/>
            <a:ext cx="1057444" cy="105744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AE59D8-F7A7-71A9-574F-AE190E4AE752}"/>
              </a:ext>
            </a:extLst>
          </p:cNvPr>
          <p:cNvSpPr txBox="1"/>
          <p:nvPr/>
        </p:nvSpPr>
        <p:spPr>
          <a:xfrm>
            <a:off x="5436829" y="6416658"/>
            <a:ext cx="1013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ja-JP" altLang="en-US" sz="1100" dirty="0"/>
              <a:t>ホームページ</a:t>
            </a:r>
            <a:endParaRPr lang="en-US" altLang="ja-JP" sz="1100" dirty="0"/>
          </a:p>
          <a:p>
            <a:pPr marL="342900" indent="-342900"/>
            <a:r>
              <a:rPr lang="en-US" altLang="ja-JP" sz="1100" dirty="0"/>
              <a:t>QR</a:t>
            </a:r>
            <a:r>
              <a:rPr lang="ja-JP" altLang="en-US" sz="1100" dirty="0"/>
              <a:t>コード　</a:t>
            </a:r>
            <a:r>
              <a:rPr kumimoji="1" lang="ja-JP" altLang="en-US" sz="1100" dirty="0"/>
              <a:t>　　</a:t>
            </a:r>
          </a:p>
        </p:txBody>
      </p:sp>
      <p:sp>
        <p:nvSpPr>
          <p:cNvPr id="28" name="星: 24 pt 27">
            <a:extLst>
              <a:ext uri="{FF2B5EF4-FFF2-40B4-BE49-F238E27FC236}">
                <a16:creationId xmlns:a16="http://schemas.microsoft.com/office/drawing/2014/main" id="{88E3A220-0524-71D1-1A70-ED473E097348}"/>
              </a:ext>
            </a:extLst>
          </p:cNvPr>
          <p:cNvSpPr/>
          <p:nvPr/>
        </p:nvSpPr>
        <p:spPr>
          <a:xfrm>
            <a:off x="212330" y="2425619"/>
            <a:ext cx="6535852" cy="1881335"/>
          </a:xfrm>
          <a:prstGeom prst="star24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5D5F28-7199-1A4A-1AE3-A7AEA75A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48" y="128464"/>
            <a:ext cx="6192688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000" b="1" dirty="0"/>
              <a:t>◎耐震シェルター</a:t>
            </a:r>
            <a:r>
              <a:rPr lang="ja-JP" altLang="en-US" sz="2000" b="1" dirty="0"/>
              <a:t>とは</a:t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en-US" sz="1400" dirty="0"/>
              <a:t>耐震シェルターとは、地震で建物が倒壊したときでも、内部に安全な空間を確保して人の命を守るための設備です。住宅の一部に設置し、その中に入ることで圧迫や下敷きになる危険を防ぎます。</a:t>
            </a:r>
            <a:endParaRPr kumimoji="1" lang="ja-JP" altLang="en-US" sz="14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A4ADC31-3BF5-8559-6326-12BAB31962CA}"/>
              </a:ext>
            </a:extLst>
          </p:cNvPr>
          <p:cNvSpPr txBox="1">
            <a:spLocks/>
          </p:cNvSpPr>
          <p:nvPr/>
        </p:nvSpPr>
        <p:spPr>
          <a:xfrm>
            <a:off x="282372" y="1640632"/>
            <a:ext cx="5976664" cy="74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① 部屋設置型（据え置き型）</a:t>
            </a:r>
          </a:p>
          <a:p>
            <a:pPr algn="l"/>
            <a:r>
              <a:rPr lang="ja-JP" altLang="en-US" sz="1300" dirty="0"/>
              <a:t>既存の部屋の中に設置するタイプです。</a:t>
            </a:r>
          </a:p>
          <a:p>
            <a:pPr algn="l"/>
            <a:r>
              <a:rPr lang="ja-JP" altLang="en-US" sz="1300" dirty="0"/>
              <a:t>鉄骨フレームなどで「箱」のような空間をつくり、その中に人が入ります。</a:t>
            </a:r>
          </a:p>
          <a:p>
            <a:pPr algn="l"/>
            <a:endParaRPr lang="ja-JP" altLang="en-US" sz="1300" dirty="0"/>
          </a:p>
          <a:p>
            <a:pPr algn="l"/>
            <a:r>
              <a:rPr lang="ja-JP" altLang="en-US" sz="1300" dirty="0"/>
              <a:t>比較的設置が簡単（リフォーム不要な場合もあり）</a:t>
            </a:r>
          </a:p>
          <a:p>
            <a:pPr algn="l"/>
            <a:r>
              <a:rPr lang="ja-JP" altLang="en-US" sz="1300" dirty="0"/>
              <a:t>寝室や居間に設置されることが多い</a:t>
            </a:r>
          </a:p>
          <a:p>
            <a:pPr algn="l"/>
            <a:endParaRPr lang="ja-JP" altLang="en-US" sz="1300" dirty="0"/>
          </a:p>
          <a:p>
            <a:pPr algn="l"/>
            <a:r>
              <a:rPr lang="ja-JP" altLang="en-US" sz="1300" dirty="0"/>
              <a:t>☆ 一般家庭で最も普及しているタイプ</a:t>
            </a:r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r>
              <a:rPr lang="ja-JP" altLang="en-US" sz="16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② ベッド型（部分保護型）</a:t>
            </a:r>
          </a:p>
          <a:p>
            <a:pPr algn="l"/>
            <a:r>
              <a:rPr lang="ja-JP" altLang="en-US" sz="1300" dirty="0"/>
              <a:t>ベッドの上部だけを頑丈なフレームで覆うタイプです。</a:t>
            </a:r>
          </a:p>
          <a:p>
            <a:pPr algn="l"/>
            <a:endParaRPr lang="ja-JP" altLang="en-US" sz="1300" dirty="0"/>
          </a:p>
          <a:p>
            <a:pPr algn="l"/>
            <a:r>
              <a:rPr lang="ja-JP" altLang="en-US" sz="1300" dirty="0"/>
              <a:t>寝ている間の地震に強い</a:t>
            </a:r>
          </a:p>
          <a:p>
            <a:pPr algn="l"/>
            <a:r>
              <a:rPr lang="ja-JP" altLang="en-US" sz="1300" dirty="0"/>
              <a:t>コンパクトで場所を取らない</a:t>
            </a:r>
          </a:p>
          <a:p>
            <a:pPr algn="l"/>
            <a:r>
              <a:rPr lang="ja-JP" altLang="en-US" sz="1300" dirty="0"/>
              <a:t>比較的価格が安い</a:t>
            </a:r>
          </a:p>
          <a:p>
            <a:pPr algn="l"/>
            <a:endParaRPr lang="ja-JP" altLang="en-US" sz="1300" dirty="0"/>
          </a:p>
          <a:p>
            <a:pPr algn="l"/>
            <a:r>
              <a:rPr lang="ja-JP" altLang="en-US" sz="1300" dirty="0"/>
              <a:t>☆ 「まず最低限の安全を確保したい」人向け</a:t>
            </a:r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endParaRPr lang="en-US" altLang="ja-JP" sz="1300" dirty="0"/>
          </a:p>
          <a:p>
            <a:pPr algn="l"/>
            <a:r>
              <a:rPr lang="ja-JP" altLang="en-US" sz="16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③ テーブル型（家具一体型）</a:t>
            </a:r>
          </a:p>
          <a:p>
            <a:pPr algn="l"/>
            <a:r>
              <a:rPr lang="ja-JP" altLang="en-US" sz="1300" dirty="0"/>
              <a:t>テーブル型の耐震シェルターは、ダイニングテーブルや作業机のように普段使っている家具がそのままシェルターになるタイプです。</a:t>
            </a:r>
          </a:p>
          <a:p>
            <a:pPr algn="l"/>
            <a:endParaRPr lang="ja-JP" altLang="en-US" sz="1300" dirty="0"/>
          </a:p>
          <a:p>
            <a:pPr algn="l"/>
            <a:r>
              <a:rPr lang="ja-JP" altLang="en-US" sz="1300" dirty="0"/>
              <a:t>テーブルの下に入ることで身を守る構造</a:t>
            </a:r>
          </a:p>
          <a:p>
            <a:pPr algn="l"/>
            <a:r>
              <a:rPr lang="ja-JP" altLang="en-US" sz="1300" dirty="0"/>
              <a:t>強いフレームや高耐荷重設計で、家の倒壊にも耐える仕様</a:t>
            </a:r>
          </a:p>
          <a:p>
            <a:pPr algn="l"/>
            <a:r>
              <a:rPr lang="ja-JP" altLang="en-US" sz="1300" dirty="0"/>
              <a:t>日常生活では普通の家具として使える</a:t>
            </a:r>
          </a:p>
          <a:p>
            <a:pPr algn="l"/>
            <a:endParaRPr lang="ja-JP" altLang="en-US" sz="1300" dirty="0"/>
          </a:p>
          <a:p>
            <a:pPr algn="l"/>
            <a:r>
              <a:rPr lang="ja-JP" altLang="en-US" sz="1300" dirty="0"/>
              <a:t>☆ 「地震＝机の下へ」という行動をそのまま安全対策にしたもの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6E1500-41F5-7C50-9611-80C03D89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7376" y="7810698"/>
            <a:ext cx="1641836" cy="13187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25FFF05-6A4B-0641-E761-502382AF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3942" y="4592960"/>
            <a:ext cx="1680843" cy="18276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D81BE5-9CA3-215F-156D-52950A995D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48350" y="2504728"/>
            <a:ext cx="1680843" cy="15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481</Words>
  <Application>Microsoft Office PowerPoint</Application>
  <PresentationFormat>A4 210 x 297 mm</PresentationFormat>
  <Paragraphs>60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HG明朝B</vt:lpstr>
      <vt:lpstr>Arial</vt:lpstr>
      <vt:lpstr>Calibri</vt:lpstr>
      <vt:lpstr>Wingdings</vt:lpstr>
      <vt:lpstr>Office テーマ</vt:lpstr>
      <vt:lpstr>耐震シェルター補助金のご案内</vt:lpstr>
      <vt:lpstr>◎耐震シェルターとは 　耐震シェルターとは、地震で建物が倒壊したときでも、内部に安全な空間を確保して人の命を守るための設備です。住宅の一部に設置し、その中に入ることで圧迫や下敷きになる危険を防ぎます。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ブロック塀等の除去・改修を補助します！</dc:title>
  <dc:creator>小濱　秀斗</dc:creator>
  <cp:lastModifiedBy>倉世古　篤樹</cp:lastModifiedBy>
  <cp:revision>77</cp:revision>
  <cp:lastPrinted>2026-03-26T04:24:58Z</cp:lastPrinted>
  <dcterms:created xsi:type="dcterms:W3CDTF">2016-04-01T08:29:35Z</dcterms:created>
  <dcterms:modified xsi:type="dcterms:W3CDTF">2026-03-26T04:27:45Z</dcterms:modified>
</cp:coreProperties>
</file>